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handoutMasterIdLst>
    <p:handoutMasterId r:id="rId38"/>
  </p:handoutMasterIdLst>
  <p:sldIdLst>
    <p:sldId id="3080" r:id="rId2"/>
    <p:sldId id="3030" r:id="rId3"/>
    <p:sldId id="3098" r:id="rId4"/>
    <p:sldId id="3110" r:id="rId5"/>
    <p:sldId id="2975" r:id="rId6"/>
    <p:sldId id="336" r:id="rId7"/>
    <p:sldId id="2973" r:id="rId8"/>
    <p:sldId id="2972" r:id="rId9"/>
    <p:sldId id="2971" r:id="rId10"/>
    <p:sldId id="3023" r:id="rId11"/>
    <p:sldId id="3141" r:id="rId12"/>
    <p:sldId id="3145" r:id="rId13"/>
    <p:sldId id="261" r:id="rId14"/>
    <p:sldId id="2899" r:id="rId15"/>
    <p:sldId id="3117" r:id="rId16"/>
    <p:sldId id="3118" r:id="rId17"/>
    <p:sldId id="3119" r:id="rId18"/>
    <p:sldId id="3120" r:id="rId19"/>
    <p:sldId id="3123" r:id="rId20"/>
    <p:sldId id="2977" r:id="rId21"/>
    <p:sldId id="3132" r:id="rId22"/>
    <p:sldId id="3131" r:id="rId23"/>
    <p:sldId id="3094" r:id="rId24"/>
    <p:sldId id="3092" r:id="rId25"/>
    <p:sldId id="3161" r:id="rId26"/>
    <p:sldId id="3162" r:id="rId27"/>
    <p:sldId id="3138" r:id="rId28"/>
    <p:sldId id="3137" r:id="rId29"/>
    <p:sldId id="3130" r:id="rId30"/>
    <p:sldId id="3088" r:id="rId31"/>
    <p:sldId id="3116" r:id="rId32"/>
    <p:sldId id="3126" r:id="rId33"/>
    <p:sldId id="3159" r:id="rId34"/>
    <p:sldId id="3142" r:id="rId35"/>
    <p:sldId id="316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D5090A"/>
    <a:srgbClr val="00B050"/>
    <a:srgbClr val="D50029"/>
    <a:srgbClr val="4FFF00"/>
    <a:srgbClr val="FFC3EF"/>
    <a:srgbClr val="EAABD0"/>
    <a:srgbClr val="C00000"/>
    <a:srgbClr val="CB0002"/>
    <a:srgbClr val="C51130"/>
    <a:srgbClr val="CB34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33" autoAdjust="0"/>
    <p:restoredTop sz="96220"/>
  </p:normalViewPr>
  <p:slideViewPr>
    <p:cSldViewPr snapToGrid="0">
      <p:cViewPr varScale="1">
        <p:scale>
          <a:sx n="120" d="100"/>
          <a:sy n="120" d="100"/>
        </p:scale>
        <p:origin x="296" y="4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5" d="100"/>
        <a:sy n="175" d="100"/>
      </p:scale>
      <p:origin x="0" y="325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8"/>
          <p:cNvSpPr>
            <a:spLocks noChangeArrowheads="1"/>
          </p:cNvSpPr>
          <p:nvPr/>
        </p:nvSpPr>
        <p:spPr bwMode="auto">
          <a:xfrm>
            <a:off x="25400" y="9158284"/>
            <a:ext cx="6857999" cy="214312"/>
          </a:xfrm>
          <a:prstGeom prst="rect">
            <a:avLst/>
          </a:prstGeom>
          <a:noFill/>
          <a:ln w="9525">
            <a:noFill/>
            <a:miter lim="800000"/>
            <a:headEnd/>
            <a:tailEnd/>
          </a:ln>
          <a:effectLst/>
        </p:spPr>
        <p:txBody>
          <a:bodyPr>
            <a:prstTxWarp prst="textNoShape">
              <a:avLst/>
            </a:prstTxWarp>
          </a:bodyPr>
          <a:lstStyle/>
          <a:p>
            <a:pPr algn="ctr">
              <a:spcBef>
                <a:spcPct val="20000"/>
              </a:spcBef>
            </a:pPr>
            <a:r>
              <a:rPr lang="en-US" sz="900" baseline="0" dirty="0">
                <a:solidFill>
                  <a:schemeClr val="bg1">
                    <a:lumMod val="75000"/>
                  </a:schemeClr>
                </a:solidFill>
                <a:latin typeface="Nimbus sans"/>
                <a:ea typeface="MS Mincho" pitchFamily="49" charset="-128"/>
                <a:cs typeface="Nimbus sans"/>
              </a:rPr>
              <a:t>Algorithms and Data Structures 						</a:t>
            </a:r>
            <a:r>
              <a:rPr lang="en-US" sz="900" dirty="0">
                <a:solidFill>
                  <a:schemeClr val="bg1">
                    <a:lumMod val="75000"/>
                  </a:schemeClr>
                </a:solidFill>
                <a:latin typeface="Nimbus sans"/>
                <a:ea typeface="MS Mincho" pitchFamily="49" charset="-128"/>
                <a:cs typeface="Nimbus sans"/>
              </a:rPr>
              <a:t>        </a:t>
            </a:r>
            <a:r>
              <a:rPr lang="en-US" sz="900" baseline="0" dirty="0">
                <a:solidFill>
                  <a:schemeClr val="bg1">
                    <a:lumMod val="75000"/>
                  </a:schemeClr>
                </a:solidFill>
                <a:latin typeface="Nimbus sans"/>
                <a:ea typeface="MS Mincho" pitchFamily="49" charset="-128"/>
                <a:cs typeface="Nimbus sans"/>
              </a:rPr>
              <a:t>C</a:t>
            </a:r>
            <a:r>
              <a:rPr lang="en-US" sz="900" dirty="0">
                <a:solidFill>
                  <a:schemeClr val="bg1">
                    <a:lumMod val="75000"/>
                  </a:schemeClr>
                </a:solidFill>
                <a:latin typeface="Nimbus sans"/>
                <a:ea typeface="MS Mincho" pitchFamily="49" charset="-128"/>
                <a:cs typeface="Nimbus sans"/>
              </a:rPr>
              <a:t>opyright © D. Vernon 2014</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B180D6-7B77-1949-99DE-F1FC4EA5C98D}" type="datetimeFigureOut">
              <a:rPr lang="en-US" smtClean="0"/>
              <a:pPr/>
              <a:t>6/5/25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Algorithms and Data Structures 						        Copyright © D. Vernon 2014 </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E13A38-21A8-0344-8CA1-FE16444214CE}" type="slidenum">
              <a:rPr lang="en-US" smtClean="0"/>
              <a:pPr/>
              <a:t>‹#›</a:t>
            </a:fld>
            <a:endParaRPr lang="en-US"/>
          </a:p>
        </p:txBody>
      </p:sp>
    </p:spTree>
  </p:cSld>
  <p:clrMap bg1="lt1" tx1="dk1" bg2="lt2" tx2="dk2" accent1="accent1" accent2="accent2" accent3="accent3" accent4="accent4" accent5="accent5" accent6="accent6" hlink="hlink" folHlink="folHlink"/>
  <p:hf sldNum="0"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Slide Number Placeholder 3"/>
          <p:cNvSpPr>
            <a:spLocks noGrp="1"/>
          </p:cNvSpPr>
          <p:nvPr>
            <p:ph type="sldNum" sz="quarter" idx="5"/>
          </p:nvPr>
        </p:nvSpPr>
        <p:spPr/>
        <p:txBody>
          <a:bodyPr/>
          <a:lstStyle/>
          <a:p>
            <a:fld id="{339523BF-484C-5E47-9CE1-87DAFD4B5859}" type="slidenum">
              <a:rPr lang="en-RW" smtClean="0"/>
              <a:t>1</a:t>
            </a:fld>
            <a:endParaRPr lang="en-RW"/>
          </a:p>
        </p:txBody>
      </p:sp>
    </p:spTree>
    <p:extLst>
      <p:ext uri="{BB962C8B-B14F-4D97-AF65-F5344CB8AC3E}">
        <p14:creationId xmlns:p14="http://schemas.microsoft.com/office/powerpoint/2010/main" val="2372260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Footer Placeholder 3"/>
          <p:cNvSpPr>
            <a:spLocks noGrp="1"/>
          </p:cNvSpPr>
          <p:nvPr>
            <p:ph type="ftr" sz="quarter" idx="4"/>
          </p:nvPr>
        </p:nvSpPr>
        <p:spPr/>
        <p:txBody>
          <a:bodyPr/>
          <a:lstStyle/>
          <a:p>
            <a:r>
              <a:rPr lang="en-US"/>
              <a:t>Algorithms and Data Structures 						        Copyright © D. Vernon 2014 </a:t>
            </a:r>
          </a:p>
        </p:txBody>
      </p:sp>
    </p:spTree>
    <p:extLst>
      <p:ext uri="{BB962C8B-B14F-4D97-AF65-F5344CB8AC3E}">
        <p14:creationId xmlns:p14="http://schemas.microsoft.com/office/powerpoint/2010/main" val="294247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E8BD2-AF8B-D303-EDEA-71F39AAEA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98C9A-3C65-E60E-026E-6CB1C86A0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63F61-C811-2FE7-7D8E-D3D82C2148DF}"/>
              </a:ext>
            </a:extLst>
          </p:cNvPr>
          <p:cNvSpPr>
            <a:spLocks noGrp="1"/>
          </p:cNvSpPr>
          <p:nvPr>
            <p:ph type="body" idx="1"/>
          </p:nvPr>
        </p:nvSpPr>
        <p:spPr/>
        <p:txBody>
          <a:bodyPr/>
          <a:lstStyle/>
          <a:p>
            <a:endParaRPr lang="en-RW"/>
          </a:p>
        </p:txBody>
      </p:sp>
      <p:sp>
        <p:nvSpPr>
          <p:cNvPr id="4" name="Slide Number Placeholder 3">
            <a:extLst>
              <a:ext uri="{FF2B5EF4-FFF2-40B4-BE49-F238E27FC236}">
                <a16:creationId xmlns:a16="http://schemas.microsoft.com/office/drawing/2014/main" id="{721E7A0C-D0F7-3A33-E764-C780CFE7B29E}"/>
              </a:ext>
            </a:extLst>
          </p:cNvPr>
          <p:cNvSpPr>
            <a:spLocks noGrp="1"/>
          </p:cNvSpPr>
          <p:nvPr>
            <p:ph type="sldNum" sz="quarter" idx="5"/>
          </p:nvPr>
        </p:nvSpPr>
        <p:spPr/>
        <p:txBody>
          <a:bodyPr/>
          <a:lstStyle/>
          <a:p>
            <a:fld id="{CFB40E44-975C-A54A-9517-B0ED0FC2582F}" type="slidenum">
              <a:rPr lang="en-RW" smtClean="0"/>
              <a:t>11</a:t>
            </a:fld>
            <a:endParaRPr lang="en-RW"/>
          </a:p>
        </p:txBody>
      </p:sp>
    </p:spTree>
    <p:extLst>
      <p:ext uri="{BB962C8B-B14F-4D97-AF65-F5344CB8AC3E}">
        <p14:creationId xmlns:p14="http://schemas.microsoft.com/office/powerpoint/2010/main" val="264679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DB715-DE97-0027-31B7-512254DC43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3DAD0-81DF-0A29-65F3-69CF08E307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10952-EB3B-7F71-AAD3-E28D7CC95793}"/>
              </a:ext>
            </a:extLst>
          </p:cNvPr>
          <p:cNvSpPr>
            <a:spLocks noGrp="1"/>
          </p:cNvSpPr>
          <p:nvPr>
            <p:ph type="body" idx="1"/>
          </p:nvPr>
        </p:nvSpPr>
        <p:spPr/>
        <p:txBody>
          <a:bodyPr/>
          <a:lstStyle/>
          <a:p>
            <a:endParaRPr lang="en-RW"/>
          </a:p>
        </p:txBody>
      </p:sp>
      <p:sp>
        <p:nvSpPr>
          <p:cNvPr id="4" name="Slide Number Placeholder 3">
            <a:extLst>
              <a:ext uri="{FF2B5EF4-FFF2-40B4-BE49-F238E27FC236}">
                <a16:creationId xmlns:a16="http://schemas.microsoft.com/office/drawing/2014/main" id="{D01D46CC-A12F-507F-202E-EAF5F98E0B5E}"/>
              </a:ext>
            </a:extLst>
          </p:cNvPr>
          <p:cNvSpPr>
            <a:spLocks noGrp="1"/>
          </p:cNvSpPr>
          <p:nvPr>
            <p:ph type="sldNum" sz="quarter" idx="5"/>
          </p:nvPr>
        </p:nvSpPr>
        <p:spPr/>
        <p:txBody>
          <a:bodyPr/>
          <a:lstStyle/>
          <a:p>
            <a:fld id="{CFB40E44-975C-A54A-9517-B0ED0FC2582F}" type="slidenum">
              <a:rPr lang="en-RW" smtClean="0"/>
              <a:t>12</a:t>
            </a:fld>
            <a:endParaRPr lang="en-RW"/>
          </a:p>
        </p:txBody>
      </p:sp>
    </p:spTree>
    <p:extLst>
      <p:ext uri="{BB962C8B-B14F-4D97-AF65-F5344CB8AC3E}">
        <p14:creationId xmlns:p14="http://schemas.microsoft.com/office/powerpoint/2010/main" val="1434898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4720233cd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4720233cd_0_1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224720233cd_0_1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2873790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Footer Placeholder 3"/>
          <p:cNvSpPr>
            <a:spLocks noGrp="1"/>
          </p:cNvSpPr>
          <p:nvPr>
            <p:ph type="ftr" sz="quarter" idx="4"/>
          </p:nvPr>
        </p:nvSpPr>
        <p:spPr/>
        <p:txBody>
          <a:bodyPr/>
          <a:lstStyle/>
          <a:p>
            <a:r>
              <a:rPr lang="en-US"/>
              <a:t>Algorithms and Data Structures 						        Copyright © D. Vernon 2014 </a:t>
            </a:r>
          </a:p>
        </p:txBody>
      </p:sp>
    </p:spTree>
    <p:extLst>
      <p:ext uri="{BB962C8B-B14F-4D97-AF65-F5344CB8AC3E}">
        <p14:creationId xmlns:p14="http://schemas.microsoft.com/office/powerpoint/2010/main" val="2673776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24720233c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24720233cd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224720233cd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250657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96966-8856-C442-9F98-38B4C148D5F1}" type="slidenum">
              <a:rPr lang="en-GB" smtClean="0"/>
              <a:pPr/>
              <a:t>24</a:t>
            </a:fld>
            <a:endParaRPr lang="en-GB"/>
          </a:p>
        </p:txBody>
      </p:sp>
    </p:spTree>
    <p:extLst>
      <p:ext uri="{BB962C8B-B14F-4D97-AF65-F5344CB8AC3E}">
        <p14:creationId xmlns:p14="http://schemas.microsoft.com/office/powerpoint/2010/main" val="393364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B461B-1A8F-F14B-B110-9905181B6E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0A3E3-4AC7-B185-2C6F-DAE5659722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D13C0F-E7FC-3659-A1F2-E3A923185CFC}"/>
              </a:ext>
            </a:extLst>
          </p:cNvPr>
          <p:cNvSpPr>
            <a:spLocks noGrp="1"/>
          </p:cNvSpPr>
          <p:nvPr>
            <p:ph type="body" idx="1"/>
          </p:nvPr>
        </p:nvSpPr>
        <p:spPr/>
        <p:txBody>
          <a:bodyPr/>
          <a:lstStyle/>
          <a:p>
            <a:endParaRPr lang="en-RW" dirty="0"/>
          </a:p>
        </p:txBody>
      </p:sp>
      <p:sp>
        <p:nvSpPr>
          <p:cNvPr id="4" name="Footer Placeholder 3">
            <a:extLst>
              <a:ext uri="{FF2B5EF4-FFF2-40B4-BE49-F238E27FC236}">
                <a16:creationId xmlns:a16="http://schemas.microsoft.com/office/drawing/2014/main" id="{FEF32EEB-5E2A-713F-8F60-3BBF0B244CD9}"/>
              </a:ext>
            </a:extLst>
          </p:cNvPr>
          <p:cNvSpPr>
            <a:spLocks noGrp="1"/>
          </p:cNvSpPr>
          <p:nvPr>
            <p:ph type="ftr" sz="quarter" idx="4"/>
          </p:nvPr>
        </p:nvSpPr>
        <p:spPr/>
        <p:txBody>
          <a:bodyPr/>
          <a:lstStyle/>
          <a:p>
            <a:r>
              <a:rPr lang="en-US"/>
              <a:t>Algorithms and Data Structures 						        Copyright © D. Vernon 2014 </a:t>
            </a:r>
          </a:p>
        </p:txBody>
      </p:sp>
    </p:spTree>
    <p:extLst>
      <p:ext uri="{BB962C8B-B14F-4D97-AF65-F5344CB8AC3E}">
        <p14:creationId xmlns:p14="http://schemas.microsoft.com/office/powerpoint/2010/main" val="1708964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F240F-7C1F-FDF7-5892-8E8BA98B6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EAFED9-DC11-7222-1EC9-8411FADB8F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F9F8F-CF07-506B-9AA4-59B5A7645DC4}"/>
              </a:ext>
            </a:extLst>
          </p:cNvPr>
          <p:cNvSpPr>
            <a:spLocks noGrp="1"/>
          </p:cNvSpPr>
          <p:nvPr>
            <p:ph type="body" idx="1"/>
          </p:nvPr>
        </p:nvSpPr>
        <p:spPr/>
        <p:txBody>
          <a:bodyPr/>
          <a:lstStyle/>
          <a:p>
            <a:endParaRPr lang="en-RW" dirty="0"/>
          </a:p>
        </p:txBody>
      </p:sp>
      <p:sp>
        <p:nvSpPr>
          <p:cNvPr id="4" name="Footer Placeholder 3">
            <a:extLst>
              <a:ext uri="{FF2B5EF4-FFF2-40B4-BE49-F238E27FC236}">
                <a16:creationId xmlns:a16="http://schemas.microsoft.com/office/drawing/2014/main" id="{4E106434-6E21-1DF6-E6E2-71A85BFFA819}"/>
              </a:ext>
            </a:extLst>
          </p:cNvPr>
          <p:cNvSpPr>
            <a:spLocks noGrp="1"/>
          </p:cNvSpPr>
          <p:nvPr>
            <p:ph type="ftr" sz="quarter" idx="4"/>
          </p:nvPr>
        </p:nvSpPr>
        <p:spPr/>
        <p:txBody>
          <a:bodyPr/>
          <a:lstStyle/>
          <a:p>
            <a:r>
              <a:rPr lang="en-US"/>
              <a:t>Algorithms and Data Structures 						        Copyright © D. Vernon 2014 </a:t>
            </a:r>
          </a:p>
        </p:txBody>
      </p:sp>
    </p:spTree>
    <p:extLst>
      <p:ext uri="{BB962C8B-B14F-4D97-AF65-F5344CB8AC3E}">
        <p14:creationId xmlns:p14="http://schemas.microsoft.com/office/powerpoint/2010/main" val="1762901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Footer Placeholder 3"/>
          <p:cNvSpPr>
            <a:spLocks noGrp="1"/>
          </p:cNvSpPr>
          <p:nvPr>
            <p:ph type="ftr" sz="quarter" idx="4"/>
          </p:nvPr>
        </p:nvSpPr>
        <p:spPr/>
        <p:txBody>
          <a:bodyPr/>
          <a:lstStyle/>
          <a:p>
            <a:r>
              <a:rPr lang="en-US"/>
              <a:t>Algorithms and Data Structures 						        Copyright © D. Vernon 2014 </a:t>
            </a:r>
          </a:p>
        </p:txBody>
      </p:sp>
    </p:spTree>
    <p:extLst>
      <p:ext uri="{BB962C8B-B14F-4D97-AF65-F5344CB8AC3E}">
        <p14:creationId xmlns:p14="http://schemas.microsoft.com/office/powerpoint/2010/main" val="2518641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Slide Number Placeholder 3"/>
          <p:cNvSpPr>
            <a:spLocks noGrp="1"/>
          </p:cNvSpPr>
          <p:nvPr>
            <p:ph type="sldNum" sz="quarter" idx="5"/>
          </p:nvPr>
        </p:nvSpPr>
        <p:spPr/>
        <p:txBody>
          <a:bodyPr/>
          <a:lstStyle/>
          <a:p>
            <a:fld id="{339523BF-484C-5E47-9CE1-87DAFD4B5859}" type="slidenum">
              <a:rPr lang="en-RW" smtClean="0"/>
              <a:t>2</a:t>
            </a:fld>
            <a:endParaRPr lang="en-RW"/>
          </a:p>
        </p:txBody>
      </p:sp>
    </p:spTree>
    <p:extLst>
      <p:ext uri="{BB962C8B-B14F-4D97-AF65-F5344CB8AC3E}">
        <p14:creationId xmlns:p14="http://schemas.microsoft.com/office/powerpoint/2010/main" val="3365361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B96966-8856-C442-9F98-38B4C148D5F1}" type="slidenum">
              <a:rPr lang="en-GB" smtClean="0"/>
              <a:pPr/>
              <a:t>30</a:t>
            </a:fld>
            <a:endParaRPr lang="en-GB"/>
          </a:p>
        </p:txBody>
      </p:sp>
    </p:spTree>
    <p:extLst>
      <p:ext uri="{BB962C8B-B14F-4D97-AF65-F5344CB8AC3E}">
        <p14:creationId xmlns:p14="http://schemas.microsoft.com/office/powerpoint/2010/main" val="1440438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E13A38-21A8-0344-8CA1-FE16444214CE}" type="slidenum">
              <a:rPr lang="en-US" smtClean="0"/>
              <a:pPr/>
              <a:t>32</a:t>
            </a:fld>
            <a:endParaRPr lang="en-US"/>
          </a:p>
        </p:txBody>
      </p:sp>
    </p:spTree>
    <p:extLst>
      <p:ext uri="{BB962C8B-B14F-4D97-AF65-F5344CB8AC3E}">
        <p14:creationId xmlns:p14="http://schemas.microsoft.com/office/powerpoint/2010/main" val="162945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A976B-EF30-80B8-FCA4-434CC97BE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CA54A7-C91F-C12B-7159-B9DAB7C8B506}"/>
              </a:ext>
            </a:extLst>
          </p:cNvPr>
          <p:cNvSpPr>
            <a:spLocks noGrp="1" noRot="1" noChangeAspect="1"/>
          </p:cNvSpPr>
          <p:nvPr>
            <p:ph type="sldImg"/>
          </p:nvPr>
        </p:nvSpPr>
        <p:spPr>
          <a:xfrm>
            <a:off x="139700" y="768350"/>
            <a:ext cx="6819900" cy="3836988"/>
          </a:xfrm>
        </p:spPr>
      </p:sp>
      <p:sp>
        <p:nvSpPr>
          <p:cNvPr id="3" name="Notes Placeholder 2">
            <a:extLst>
              <a:ext uri="{FF2B5EF4-FFF2-40B4-BE49-F238E27FC236}">
                <a16:creationId xmlns:a16="http://schemas.microsoft.com/office/drawing/2014/main" id="{95FD3DBA-4455-2D82-509E-F8291B130BCC}"/>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308968F9-D9AA-3951-5F2F-393B5ABDCF3E}"/>
              </a:ext>
            </a:extLst>
          </p:cNvPr>
          <p:cNvSpPr>
            <a:spLocks noGrp="1"/>
          </p:cNvSpPr>
          <p:nvPr>
            <p:ph type="sldNum" sz="quarter" idx="10"/>
          </p:nvPr>
        </p:nvSpPr>
        <p:spPr/>
        <p:txBody>
          <a:bodyPr/>
          <a:lstStyle/>
          <a:p>
            <a:fld id="{B4E13A38-21A8-0344-8CA1-FE16444214CE}" type="slidenum">
              <a:rPr lang="en-US" smtClean="0"/>
              <a:pPr/>
              <a:t>33</a:t>
            </a:fld>
            <a:endParaRPr lang="en-US"/>
          </a:p>
        </p:txBody>
      </p:sp>
    </p:spTree>
    <p:extLst>
      <p:ext uri="{BB962C8B-B14F-4D97-AF65-F5344CB8AC3E}">
        <p14:creationId xmlns:p14="http://schemas.microsoft.com/office/powerpoint/2010/main" val="2381044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4E3AC-388D-01E8-9D4E-146E7D82F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D97D6-8BA0-BE5D-7014-D89FDF219268}"/>
              </a:ext>
            </a:extLst>
          </p:cNvPr>
          <p:cNvSpPr>
            <a:spLocks noGrp="1" noRot="1" noChangeAspect="1"/>
          </p:cNvSpPr>
          <p:nvPr>
            <p:ph type="sldImg"/>
          </p:nvPr>
        </p:nvSpPr>
        <p:spPr>
          <a:xfrm>
            <a:off x="139700" y="768350"/>
            <a:ext cx="6819900" cy="3836988"/>
          </a:xfrm>
        </p:spPr>
      </p:sp>
      <p:sp>
        <p:nvSpPr>
          <p:cNvPr id="3" name="Notes Placeholder 2">
            <a:extLst>
              <a:ext uri="{FF2B5EF4-FFF2-40B4-BE49-F238E27FC236}">
                <a16:creationId xmlns:a16="http://schemas.microsoft.com/office/drawing/2014/main" id="{14D3B299-F492-1512-5B5B-7113543E19E6}"/>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39111AB2-0B5A-2824-5DBD-BD884474512E}"/>
              </a:ext>
            </a:extLst>
          </p:cNvPr>
          <p:cNvSpPr>
            <a:spLocks noGrp="1"/>
          </p:cNvSpPr>
          <p:nvPr>
            <p:ph type="sldNum" sz="quarter" idx="10"/>
          </p:nvPr>
        </p:nvSpPr>
        <p:spPr/>
        <p:txBody>
          <a:bodyPr/>
          <a:lstStyle/>
          <a:p>
            <a:fld id="{B4E13A38-21A8-0344-8CA1-FE16444214CE}" type="slidenum">
              <a:rPr lang="en-US" smtClean="0"/>
              <a:pPr/>
              <a:t>34</a:t>
            </a:fld>
            <a:endParaRPr lang="en-US"/>
          </a:p>
        </p:txBody>
      </p:sp>
    </p:spTree>
    <p:extLst>
      <p:ext uri="{BB962C8B-B14F-4D97-AF65-F5344CB8AC3E}">
        <p14:creationId xmlns:p14="http://schemas.microsoft.com/office/powerpoint/2010/main" val="3428626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02F0E-8276-C526-B4F4-81435BF3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7A951-300C-7D70-46EC-3973D7685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153F89-941A-CF1D-BBB2-0D8B201F06B6}"/>
              </a:ext>
            </a:extLst>
          </p:cNvPr>
          <p:cNvSpPr>
            <a:spLocks noGrp="1"/>
          </p:cNvSpPr>
          <p:nvPr>
            <p:ph type="body" idx="1"/>
          </p:nvPr>
        </p:nvSpPr>
        <p:spPr/>
        <p:txBody>
          <a:bodyPr/>
          <a:lstStyle/>
          <a:p>
            <a:endParaRPr lang="en-RW" dirty="0"/>
          </a:p>
        </p:txBody>
      </p:sp>
      <p:sp>
        <p:nvSpPr>
          <p:cNvPr id="4" name="Slide Number Placeholder 3">
            <a:extLst>
              <a:ext uri="{FF2B5EF4-FFF2-40B4-BE49-F238E27FC236}">
                <a16:creationId xmlns:a16="http://schemas.microsoft.com/office/drawing/2014/main" id="{656ACE8E-C51B-960E-DAC2-7E3C0EDDF670}"/>
              </a:ext>
            </a:extLst>
          </p:cNvPr>
          <p:cNvSpPr>
            <a:spLocks noGrp="1"/>
          </p:cNvSpPr>
          <p:nvPr>
            <p:ph type="sldNum" sz="quarter" idx="5"/>
          </p:nvPr>
        </p:nvSpPr>
        <p:spPr/>
        <p:txBody>
          <a:bodyPr/>
          <a:lstStyle/>
          <a:p>
            <a:fld id="{339523BF-484C-5E47-9CE1-87DAFD4B5859}" type="slidenum">
              <a:rPr lang="en-RW" smtClean="0"/>
              <a:t>35</a:t>
            </a:fld>
            <a:endParaRPr lang="en-RW"/>
          </a:p>
        </p:txBody>
      </p:sp>
    </p:spTree>
    <p:extLst>
      <p:ext uri="{BB962C8B-B14F-4D97-AF65-F5344CB8AC3E}">
        <p14:creationId xmlns:p14="http://schemas.microsoft.com/office/powerpoint/2010/main" val="856185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C00000"/>
              </a:solidFill>
            </a:endParaRPr>
          </a:p>
        </p:txBody>
      </p:sp>
      <p:sp>
        <p:nvSpPr>
          <p:cNvPr id="4" name="Footer Placeholder 3"/>
          <p:cNvSpPr>
            <a:spLocks noGrp="1"/>
          </p:cNvSpPr>
          <p:nvPr>
            <p:ph type="ftr" sz="quarter" idx="4"/>
          </p:nvPr>
        </p:nvSpPr>
        <p:spPr/>
        <p:txBody>
          <a:bodyPr/>
          <a:lstStyle/>
          <a:p>
            <a:r>
              <a:rPr lang="en-US"/>
              <a:t>Algorithms and Data Structures 						        Copyright © D. Vernon 2014 </a:t>
            </a:r>
          </a:p>
        </p:txBody>
      </p:sp>
    </p:spTree>
    <p:extLst>
      <p:ext uri="{BB962C8B-B14F-4D97-AF65-F5344CB8AC3E}">
        <p14:creationId xmlns:p14="http://schemas.microsoft.com/office/powerpoint/2010/main" val="41103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a:p>
        </p:txBody>
      </p:sp>
      <p:sp>
        <p:nvSpPr>
          <p:cNvPr id="4" name="Slide Number Placeholder 3"/>
          <p:cNvSpPr>
            <a:spLocks noGrp="1"/>
          </p:cNvSpPr>
          <p:nvPr>
            <p:ph type="sldNum" sz="quarter" idx="5"/>
          </p:nvPr>
        </p:nvSpPr>
        <p:spPr/>
        <p:txBody>
          <a:bodyPr/>
          <a:lstStyle/>
          <a:p>
            <a:fld id="{CFB40E44-975C-A54A-9517-B0ED0FC2582F}" type="slidenum">
              <a:rPr lang="en-RW" smtClean="0"/>
              <a:t>4</a:t>
            </a:fld>
            <a:endParaRPr lang="en-RW"/>
          </a:p>
        </p:txBody>
      </p:sp>
    </p:spTree>
    <p:extLst>
      <p:ext uri="{BB962C8B-B14F-4D97-AF65-F5344CB8AC3E}">
        <p14:creationId xmlns:p14="http://schemas.microsoft.com/office/powerpoint/2010/main" val="2926943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RW" dirty="0"/>
          </a:p>
        </p:txBody>
      </p:sp>
      <p:sp>
        <p:nvSpPr>
          <p:cNvPr id="4" name="Footer Placeholder 3"/>
          <p:cNvSpPr>
            <a:spLocks noGrp="1"/>
          </p:cNvSpPr>
          <p:nvPr>
            <p:ph type="ftr" sz="quarter" idx="4"/>
          </p:nvPr>
        </p:nvSpPr>
        <p:spPr/>
        <p:txBody>
          <a:bodyPr/>
          <a:lstStyle/>
          <a:p>
            <a:r>
              <a:rPr lang="en-US"/>
              <a:t>Algorithms and Data Structures 						        Copyright © D. Vernon 2014 </a:t>
            </a:r>
          </a:p>
        </p:txBody>
      </p:sp>
    </p:spTree>
    <p:extLst>
      <p:ext uri="{BB962C8B-B14F-4D97-AF65-F5344CB8AC3E}">
        <p14:creationId xmlns:p14="http://schemas.microsoft.com/office/powerpoint/2010/main" val="59760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effectLst/>
            </a:endParaRPr>
          </a:p>
          <a:p>
            <a:endParaRPr lang="en-RW" dirty="0"/>
          </a:p>
        </p:txBody>
      </p:sp>
      <p:sp>
        <p:nvSpPr>
          <p:cNvPr id="4" name="Footer Placeholder 3"/>
          <p:cNvSpPr>
            <a:spLocks noGrp="1"/>
          </p:cNvSpPr>
          <p:nvPr>
            <p:ph type="ftr" sz="quarter" idx="4"/>
          </p:nvPr>
        </p:nvSpPr>
        <p:spPr/>
        <p:txBody>
          <a:bodyPr/>
          <a:lstStyle/>
          <a:p>
            <a:r>
              <a:rPr lang="en-US"/>
              <a:t>Algorithms and Data Structures 						        Copyright © D. Vernon 2014 </a:t>
            </a:r>
          </a:p>
        </p:txBody>
      </p:sp>
    </p:spTree>
    <p:extLst>
      <p:ext uri="{BB962C8B-B14F-4D97-AF65-F5344CB8AC3E}">
        <p14:creationId xmlns:p14="http://schemas.microsoft.com/office/powerpoint/2010/main" val="3052577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effectLst/>
            </a:endParaRPr>
          </a:p>
        </p:txBody>
      </p:sp>
      <p:sp>
        <p:nvSpPr>
          <p:cNvPr id="4" name="Footer Placeholder 3"/>
          <p:cNvSpPr>
            <a:spLocks noGrp="1"/>
          </p:cNvSpPr>
          <p:nvPr>
            <p:ph type="ftr" sz="quarter" idx="4"/>
          </p:nvPr>
        </p:nvSpPr>
        <p:spPr/>
        <p:txBody>
          <a:bodyPr/>
          <a:lstStyle/>
          <a:p>
            <a:r>
              <a:rPr lang="en-US"/>
              <a:t>Algorithms and Data Structures 						        Copyright © D. Vernon 2014 </a:t>
            </a:r>
          </a:p>
        </p:txBody>
      </p:sp>
    </p:spTree>
    <p:extLst>
      <p:ext uri="{BB962C8B-B14F-4D97-AF65-F5344CB8AC3E}">
        <p14:creationId xmlns:p14="http://schemas.microsoft.com/office/powerpoint/2010/main" val="80672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effectLst/>
            </a:endParaRPr>
          </a:p>
          <a:p>
            <a:endParaRPr lang="en-RW" dirty="0"/>
          </a:p>
        </p:txBody>
      </p:sp>
      <p:sp>
        <p:nvSpPr>
          <p:cNvPr id="4" name="Footer Placeholder 3"/>
          <p:cNvSpPr>
            <a:spLocks noGrp="1"/>
          </p:cNvSpPr>
          <p:nvPr>
            <p:ph type="ftr" sz="quarter" idx="4"/>
          </p:nvPr>
        </p:nvSpPr>
        <p:spPr/>
        <p:txBody>
          <a:bodyPr/>
          <a:lstStyle/>
          <a:p>
            <a:r>
              <a:rPr lang="en-US"/>
              <a:t>Algorithms and Data Structures 						        Copyright © D. Vernon 2014 </a:t>
            </a:r>
          </a:p>
        </p:txBody>
      </p:sp>
    </p:spTree>
    <p:extLst>
      <p:ext uri="{BB962C8B-B14F-4D97-AF65-F5344CB8AC3E}">
        <p14:creationId xmlns:p14="http://schemas.microsoft.com/office/powerpoint/2010/main" val="120723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effectLst/>
            </a:endParaRPr>
          </a:p>
          <a:p>
            <a:endParaRPr lang="en-RW" dirty="0"/>
          </a:p>
        </p:txBody>
      </p:sp>
      <p:sp>
        <p:nvSpPr>
          <p:cNvPr id="4" name="Footer Placeholder 3"/>
          <p:cNvSpPr>
            <a:spLocks noGrp="1"/>
          </p:cNvSpPr>
          <p:nvPr>
            <p:ph type="ftr" sz="quarter" idx="4"/>
          </p:nvPr>
        </p:nvSpPr>
        <p:spPr/>
        <p:txBody>
          <a:bodyPr/>
          <a:lstStyle/>
          <a:p>
            <a:r>
              <a:rPr lang="en-US"/>
              <a:t>Algorithms and Data Structures 						        Copyright © D. Vernon 2014 </a:t>
            </a:r>
          </a:p>
        </p:txBody>
      </p:sp>
    </p:spTree>
    <p:extLst>
      <p:ext uri="{BB962C8B-B14F-4D97-AF65-F5344CB8AC3E}">
        <p14:creationId xmlns:p14="http://schemas.microsoft.com/office/powerpoint/2010/main" val="943241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tx" userDrawn="1">
  <p:cSld name="1_Title Slide">
    <p:spTree>
      <p:nvGrpSpPr>
        <p:cNvPr id="1" name=""/>
        <p:cNvGrpSpPr/>
        <p:nvPr/>
      </p:nvGrpSpPr>
      <p:grpSpPr bwMode="auto">
        <a:xfrm>
          <a:off x="0" y="0"/>
          <a:ext cx="0" cy="0"/>
          <a:chOff x="0" y="0"/>
          <a:chExt cx="0" cy="0"/>
        </a:xfrm>
      </p:grpSpPr>
      <p:sp>
        <p:nvSpPr>
          <p:cNvPr id="4" name="PlaceHolder 1"/>
          <p:cNvSpPr>
            <a:spLocks noGrp="1"/>
          </p:cNvSpPr>
          <p:nvPr>
            <p:ph type="title"/>
          </p:nvPr>
        </p:nvSpPr>
        <p:spPr bwMode="auto">
          <a:xfrm>
            <a:off x="734952" y="318240"/>
            <a:ext cx="10972417" cy="1144800"/>
          </a:xfrm>
          <a:prstGeom prst="rect">
            <a:avLst/>
          </a:prstGeom>
        </p:spPr>
        <p:txBody>
          <a:bodyPr lIns="0" tIns="0" rIns="0" bIns="0" anchor="ctr">
            <a:noAutofit/>
          </a:bodyPr>
          <a:lstStyle/>
          <a:p>
            <a:pPr>
              <a:defRPr/>
            </a:pPr>
            <a:endParaRPr lang="de-DE" sz="1800" b="0" strike="noStrike" spc="-1">
              <a:solidFill>
                <a:srgbClr val="000000"/>
              </a:solidFill>
              <a:latin typeface="Calibri"/>
            </a:endParaRPr>
          </a:p>
        </p:txBody>
      </p:sp>
      <p:sp>
        <p:nvSpPr>
          <p:cNvPr id="5" name="PlaceHolder 2"/>
          <p:cNvSpPr>
            <a:spLocks noGrp="1"/>
          </p:cNvSpPr>
          <p:nvPr>
            <p:ph type="subTitle"/>
          </p:nvPr>
        </p:nvSpPr>
        <p:spPr bwMode="auto">
          <a:xfrm>
            <a:off x="548783" y="2194560"/>
            <a:ext cx="10972417" cy="2377440"/>
          </a:xfrm>
          <a:prstGeom prst="rect">
            <a:avLst/>
          </a:prstGeom>
        </p:spPr>
        <p:txBody>
          <a:bodyPr lIns="0" tIns="0" rIns="0" bIns="0" anchor="ctr">
            <a:noAutofit/>
          </a:bodyPr>
          <a:lstStyle/>
          <a:p>
            <a:pPr algn="ctr">
              <a:defRPr/>
            </a:pPr>
            <a:endParaRPr lang="en-US" sz="3200" b="0" strike="noStrike" spc="-1">
              <a:latin typeface="Arial"/>
            </a:endParaRPr>
          </a:p>
        </p:txBody>
      </p:sp>
      <p:sp>
        <p:nvSpPr>
          <p:cNvPr id="6" name="Slide Number Placeholder 1">
            <a:extLst>
              <a:ext uri="{FF2B5EF4-FFF2-40B4-BE49-F238E27FC236}">
                <a16:creationId xmlns:a16="http://schemas.microsoft.com/office/drawing/2014/main" id="{0AE6263D-E8B0-E94D-B5B4-48C2B62595AA}"/>
              </a:ext>
            </a:extLst>
          </p:cNvPr>
          <p:cNvSpPr>
            <a:spLocks noGrp="1"/>
          </p:cNvSpPr>
          <p:nvPr>
            <p:ph type="sldNum" sz="quarter" idx="4"/>
          </p:nvPr>
        </p:nvSpPr>
        <p:spPr bwMode="auto">
          <a:xfrm>
            <a:off x="5874610" y="6597353"/>
            <a:ext cx="509497" cy="365125"/>
          </a:xfrm>
          <a:prstGeom prst="rect">
            <a:avLst/>
          </a:prstGeom>
        </p:spPr>
        <p:txBody>
          <a:bodyPr vert="horz" lIns="91440" tIns="45720" rIns="91440" bIns="45720" rtlCol="0" anchor="ctr"/>
          <a:lstStyle>
            <a:lvl1pPr algn="ctr">
              <a:defRPr sz="1000">
                <a:solidFill>
                  <a:schemeClr val="tx1">
                    <a:tint val="75000"/>
                  </a:schemeClr>
                </a:solidFill>
                <a:latin typeface="Calibri" panose="020F0502020204030204" pitchFamily="34" charset="0"/>
                <a:cs typeface="Calibri" panose="020F0502020204030204" pitchFamily="34" charset="0"/>
              </a:defRPr>
            </a:lvl1pPr>
          </a:lstStyle>
          <a:p>
            <a:fld id="{AF722825-50E7-2343-B531-EEB9B268A9E7}" type="slidenum">
              <a:rPr lang="en-RW" smtClean="0"/>
              <a:pPr/>
              <a:t>‹#›</a:t>
            </a:fld>
            <a:endParaRPr lang="en-RW" dirty="0"/>
          </a:p>
        </p:txBody>
      </p:sp>
    </p:spTree>
    <p:extLst>
      <p:ext uri="{BB962C8B-B14F-4D97-AF65-F5344CB8AC3E}">
        <p14:creationId xmlns:p14="http://schemas.microsoft.com/office/powerpoint/2010/main" val="3431627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7832" y="233363"/>
            <a:ext cx="10346267" cy="1143000"/>
          </a:xfrm>
        </p:spPr>
        <p:txBody>
          <a:bodyPr/>
          <a:lstStyle/>
          <a:p>
            <a:r>
              <a:rPr lang="en-US"/>
              <a:t>Click to edit Master title style</a:t>
            </a:r>
          </a:p>
        </p:txBody>
      </p:sp>
      <p:sp>
        <p:nvSpPr>
          <p:cNvPr id="3" name="Text Placeholder 2"/>
          <p:cNvSpPr>
            <a:spLocks noGrp="1"/>
          </p:cNvSpPr>
          <p:nvPr>
            <p:ph type="body" sz="half" idx="1"/>
          </p:nvPr>
        </p:nvSpPr>
        <p:spPr>
          <a:xfrm>
            <a:off x="846667" y="1446214"/>
            <a:ext cx="5080000" cy="5043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9867" y="1446214"/>
            <a:ext cx="5080000" cy="5043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58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a:extLst>
              <a:ext uri="{FF2B5EF4-FFF2-40B4-BE49-F238E27FC236}">
                <a16:creationId xmlns:a16="http://schemas.microsoft.com/office/drawing/2014/main" id="{A9B2EFA0-85F7-6F40-9EBD-B92FD99A0CE1}"/>
              </a:ext>
            </a:extLst>
          </p:cNvPr>
          <p:cNvSpPr>
            <a:spLocks noGrp="1"/>
          </p:cNvSpPr>
          <p:nvPr>
            <p:ph type="sldNum" sz="quarter" idx="4"/>
          </p:nvPr>
        </p:nvSpPr>
        <p:spPr bwMode="auto">
          <a:xfrm>
            <a:off x="5806380" y="6597352"/>
            <a:ext cx="509364" cy="365125"/>
          </a:xfrm>
          <a:prstGeom prst="rect">
            <a:avLst/>
          </a:prstGeom>
        </p:spPr>
        <p:txBody>
          <a:bodyPr vert="horz" lIns="91440" tIns="45720" rIns="91440" bIns="45720" rtlCol="0" anchor="ctr"/>
          <a:lstStyle>
            <a:lvl1pPr algn="ctr">
              <a:defRPr sz="1000">
                <a:solidFill>
                  <a:schemeClr val="tx1">
                    <a:tint val="75000"/>
                  </a:schemeClr>
                </a:solidFill>
                <a:latin typeface="Calibri" panose="020F0502020204030204" pitchFamily="34" charset="0"/>
                <a:cs typeface="Calibri" panose="020F0502020204030204" pitchFamily="34" charset="0"/>
              </a:defRPr>
            </a:lvl1pPr>
          </a:lstStyle>
          <a:p>
            <a:fld id="{AF722825-50E7-2343-B531-EEB9B268A9E7}" type="slidenum">
              <a:rPr lang="en-RW" smtClean="0"/>
              <a:pPr/>
              <a:t>‹#›</a:t>
            </a:fld>
            <a:endParaRPr lang="en-RW"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8">
            <a:extLst>
              <a:ext uri="{FF2B5EF4-FFF2-40B4-BE49-F238E27FC236}">
                <a16:creationId xmlns:a16="http://schemas.microsoft.com/office/drawing/2014/main" id="{31F9F964-CCA5-FD4B-BC62-C36F7202F6D3}"/>
              </a:ext>
            </a:extLst>
          </p:cNvPr>
          <p:cNvSpPr>
            <a:spLocks noChangeArrowheads="1"/>
          </p:cNvSpPr>
          <p:nvPr userDrawn="1"/>
        </p:nvSpPr>
        <p:spPr bwMode="auto">
          <a:xfrm>
            <a:off x="576470" y="6391922"/>
            <a:ext cx="11615529" cy="466089"/>
          </a:xfrm>
          <a:prstGeom prst="rect">
            <a:avLst/>
          </a:prstGeom>
          <a:noFill/>
          <a:ln w="9525">
            <a:noFill/>
            <a:miter lim="800000"/>
            <a:headEnd/>
            <a:tailEnd/>
          </a:ln>
          <a:effectLst/>
        </p:spPr>
        <p:txBody>
          <a:bodyPr>
            <a:prstTxWarp prst="textNoShape">
              <a:avLst/>
            </a:prstTxWarp>
          </a:bodyPr>
          <a:lstStyle/>
          <a:p>
            <a:pPr marL="0" marR="0" lvl="0" indent="0" algn="l" defTabSz="457200" rtl="0" eaLnBrk="1" fontAlgn="auto" latinLnBrk="0" hangingPunct="1">
              <a:lnSpc>
                <a:spcPct val="100000"/>
              </a:lnSpc>
              <a:spcBef>
                <a:spcPct val="20000"/>
              </a:spcBef>
              <a:spcAft>
                <a:spcPts val="0"/>
              </a:spcAft>
              <a:buClrTx/>
              <a:buSzTx/>
              <a:buFontTx/>
              <a:buNone/>
              <a:tabLst/>
              <a:defRPr/>
            </a:pPr>
            <a:endParaRPr lang="en-US" sz="1000" b="0" dirty="0">
              <a:solidFill>
                <a:schemeClr val="bg1">
                  <a:lumMod val="50000"/>
                </a:schemeClr>
              </a:solidFill>
              <a:latin typeface="Eurostile" panose="020B0504020202050204" pitchFamily="34" charset="77"/>
              <a:ea typeface="MS Mincho" pitchFamily="49" charset="-128"/>
              <a:cs typeface="Eurostile"/>
            </a:endParaRPr>
          </a:p>
        </p:txBody>
      </p:sp>
      <p:sp>
        <p:nvSpPr>
          <p:cNvPr id="4" name="Rectangle 3">
            <a:extLst>
              <a:ext uri="{FF2B5EF4-FFF2-40B4-BE49-F238E27FC236}">
                <a16:creationId xmlns:a16="http://schemas.microsoft.com/office/drawing/2014/main" id="{0CD5033B-22DC-90FD-E3AF-395238447426}"/>
              </a:ext>
            </a:extLst>
          </p:cNvPr>
          <p:cNvSpPr>
            <a:spLocks noChangeArrowheads="1"/>
          </p:cNvSpPr>
          <p:nvPr userDrawn="1"/>
        </p:nvSpPr>
        <p:spPr bwMode="auto">
          <a:xfrm>
            <a:off x="0" y="6643699"/>
            <a:ext cx="12192000" cy="214312"/>
          </a:xfrm>
          <a:prstGeom prst="rect">
            <a:avLst/>
          </a:prstGeom>
          <a:noFill/>
          <a:ln w="9525">
            <a:noFill/>
            <a:miter lim="800000"/>
            <a:headEnd/>
            <a:tailEnd/>
          </a:ln>
          <a:effectLst/>
        </p:spPr>
        <p:txBody>
          <a:bodyPr>
            <a:prstTxWarp prst="textNoShape">
              <a:avLst/>
            </a:prstTxWarp>
          </a:bodyPr>
          <a:lstStyle/>
          <a:p>
            <a:pPr algn="l">
              <a:spcBef>
                <a:spcPct val="20000"/>
              </a:spcBef>
            </a:pPr>
            <a:r>
              <a:rPr lang="en-US" sz="900" baseline="0" dirty="0">
                <a:solidFill>
                  <a:schemeClr val="bg1">
                    <a:lumMod val="75000"/>
                  </a:schemeClr>
                </a:solidFill>
                <a:latin typeface="Avenir Book" panose="02000503020000020003" pitchFamily="2" charset="0"/>
                <a:ea typeface="MS Mincho" pitchFamily="49" charset="-128"/>
                <a:cs typeface="Eurostile"/>
              </a:rPr>
              <a:t>               Culturally Sensitive Social Robotics for Africa                                                                                                     </a:t>
            </a:r>
            <a:fld id="{66082958-2FF8-774B-8C06-3366507F69B0}" type="slidenum">
              <a:rPr lang="en-US" sz="900" baseline="0" smtClean="0">
                <a:solidFill>
                  <a:schemeClr val="bg1">
                    <a:lumMod val="75000"/>
                  </a:schemeClr>
                </a:solidFill>
                <a:latin typeface="Avenir Book" panose="02000503020000020003" pitchFamily="2" charset="0"/>
                <a:ea typeface="MS Mincho" pitchFamily="49" charset="-128"/>
                <a:cs typeface="Eurostile"/>
              </a:rPr>
              <a:pPr algn="l">
                <a:spcBef>
                  <a:spcPct val="20000"/>
                </a:spcBef>
              </a:pPr>
              <a:t>‹#›</a:t>
            </a:fld>
            <a:r>
              <a:rPr lang="en-US" sz="900" baseline="0" dirty="0">
                <a:solidFill>
                  <a:schemeClr val="bg1">
                    <a:lumMod val="75000"/>
                  </a:schemeClr>
                </a:solidFill>
                <a:latin typeface="Avenir Book" panose="02000503020000020003" pitchFamily="2" charset="0"/>
                <a:ea typeface="MS Mincho" pitchFamily="49" charset="-128"/>
                <a:cs typeface="Eurostile"/>
              </a:rPr>
              <a:t> 	                                                    	                                                                        www.cssr4africa.org</a:t>
            </a:r>
            <a:endParaRPr lang="en-US" sz="900" dirty="0">
              <a:solidFill>
                <a:schemeClr val="bg1">
                  <a:lumMod val="75000"/>
                </a:schemeClr>
              </a:solidFill>
              <a:latin typeface="Avenir Book" panose="02000503020000020003" pitchFamily="2" charset="0"/>
              <a:ea typeface="MS Mincho" pitchFamily="49" charset="-128"/>
              <a:cs typeface="Eurostile"/>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ctr" defTabSz="457200" rtl="0" eaLnBrk="1" latinLnBrk="0" hangingPunct="1">
        <a:spcBef>
          <a:spcPct val="0"/>
        </a:spcBef>
        <a:buNone/>
        <a:defRPr sz="3200" kern="1200">
          <a:solidFill>
            <a:schemeClr val="tx1"/>
          </a:solidFill>
          <a:latin typeface="Eurostile"/>
          <a:ea typeface="+mj-ea"/>
          <a:cs typeface="Eurostile"/>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Eurostile"/>
          <a:ea typeface="+mn-ea"/>
          <a:cs typeface="Eurostile"/>
        </a:defRPr>
      </a:lvl1pPr>
      <a:lvl2pPr marL="742950" indent="-285750" algn="l" defTabSz="457200" rtl="0" eaLnBrk="1" latinLnBrk="0" hangingPunct="1">
        <a:spcBef>
          <a:spcPct val="20000"/>
        </a:spcBef>
        <a:buFont typeface="Arial"/>
        <a:buChar char="–"/>
        <a:defRPr sz="2000" kern="1200">
          <a:solidFill>
            <a:schemeClr val="tx1"/>
          </a:solidFill>
          <a:latin typeface="Eurostile"/>
          <a:ea typeface="+mn-ea"/>
          <a:cs typeface="Eurostile"/>
        </a:defRPr>
      </a:lvl2pPr>
      <a:lvl3pPr marL="1143000" indent="-228600" algn="l" defTabSz="457200" rtl="0" eaLnBrk="1" latinLnBrk="0" hangingPunct="1">
        <a:spcBef>
          <a:spcPct val="20000"/>
        </a:spcBef>
        <a:buFont typeface="Arial"/>
        <a:buChar char="•"/>
        <a:defRPr sz="1800" kern="1200">
          <a:solidFill>
            <a:schemeClr val="tx1"/>
          </a:solidFill>
          <a:latin typeface="Eurostile"/>
          <a:ea typeface="+mn-ea"/>
          <a:cs typeface="Eurostile"/>
        </a:defRPr>
      </a:lvl3pPr>
      <a:lvl4pPr marL="1600200" indent="-228600" algn="l" defTabSz="457200" rtl="0" eaLnBrk="1" latinLnBrk="0" hangingPunct="1">
        <a:spcBef>
          <a:spcPct val="20000"/>
        </a:spcBef>
        <a:buFont typeface="Arial"/>
        <a:buChar char="–"/>
        <a:defRPr sz="1600" kern="1200">
          <a:solidFill>
            <a:schemeClr val="tx1"/>
          </a:solidFill>
          <a:latin typeface="Eurostile"/>
          <a:ea typeface="+mn-ea"/>
          <a:cs typeface="Eurostile"/>
        </a:defRPr>
      </a:lvl4pPr>
      <a:lvl5pPr marL="2057400" indent="-228600" algn="l" defTabSz="457200" rtl="0" eaLnBrk="1" latinLnBrk="0" hangingPunct="1">
        <a:spcBef>
          <a:spcPct val="20000"/>
        </a:spcBef>
        <a:buFont typeface="Arial"/>
        <a:buChar char="»"/>
        <a:defRPr sz="1600" kern="1200">
          <a:solidFill>
            <a:schemeClr val="tx1"/>
          </a:solidFill>
          <a:latin typeface="Eurostile"/>
          <a:ea typeface="+mn-ea"/>
          <a:cs typeface="Eurostil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9.sv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sv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sv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4.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32.png"/><Relationship Id="rId5" Type="http://schemas.openxmlformats.org/officeDocument/2006/relationships/image" Target="../media/image17.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12"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sv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17.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EA9823-0B78-0541-B773-927E3F9EAB4D}"/>
              </a:ext>
            </a:extLst>
          </p:cNvPr>
          <p:cNvSpPr/>
          <p:nvPr/>
        </p:nvSpPr>
        <p:spPr>
          <a:xfrm>
            <a:off x="3175" y="321276"/>
            <a:ext cx="12188825"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7" name="CustomShape 2">
            <a:extLst>
              <a:ext uri="{FF2B5EF4-FFF2-40B4-BE49-F238E27FC236}">
                <a16:creationId xmlns:a16="http://schemas.microsoft.com/office/drawing/2014/main" id="{333424EC-EBAB-1247-8B90-D8F1407FF321}"/>
              </a:ext>
            </a:extLst>
          </p:cNvPr>
          <p:cNvSpPr/>
          <p:nvPr/>
        </p:nvSpPr>
        <p:spPr>
          <a:xfrm>
            <a:off x="479376" y="2400274"/>
            <a:ext cx="11233248" cy="3241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lvl="0" algn="ctr"/>
            <a:r>
              <a:rPr lang="en-US" sz="3200" spc="-1" dirty="0">
                <a:latin typeface="Avenir Book" panose="02000503020000020003" pitchFamily="2" charset="0"/>
                <a:ea typeface="Calibri"/>
                <a:cs typeface="Plantagenet Cherokee" panose="02020000000000000000" pitchFamily="18" charset="-79"/>
              </a:rPr>
              <a:t>Culturally Competent Social Robotics for Africa</a:t>
            </a:r>
            <a:endParaRPr lang="en-US" sz="2800" spc="-1" dirty="0">
              <a:solidFill>
                <a:srgbClr val="163253"/>
              </a:solidFill>
              <a:latin typeface="Avenir Book" panose="02000503020000020003" pitchFamily="2" charset="0"/>
              <a:ea typeface="Calibri"/>
            </a:endParaRPr>
          </a:p>
          <a:p>
            <a:pPr lvl="0" algn="ctr"/>
            <a:endParaRPr lang="en-US" sz="2000" spc="-1" dirty="0">
              <a:latin typeface="Avenir Book" panose="02000503020000020003" pitchFamily="2" charset="0"/>
              <a:ea typeface="Calibri"/>
              <a:cs typeface="Plantagenet Cherokee" panose="02020000000000000000" pitchFamily="18" charset="-79"/>
            </a:endParaRPr>
          </a:p>
          <a:p>
            <a:pPr lvl="0" algn="ctr"/>
            <a:endParaRPr lang="en-US" sz="2000" spc="-1" dirty="0">
              <a:latin typeface="Avenir Book" panose="02000503020000020003" pitchFamily="2" charset="0"/>
              <a:ea typeface="Calibri"/>
              <a:cs typeface="Plantagenet Cherokee" panose="02020000000000000000" pitchFamily="18" charset="-79"/>
            </a:endParaRPr>
          </a:p>
          <a:p>
            <a:pPr lvl="0" algn="ctr"/>
            <a:r>
              <a:rPr lang="en-US" sz="2000" spc="-1" dirty="0">
                <a:solidFill>
                  <a:schemeClr val="bg1">
                    <a:lumMod val="50000"/>
                  </a:schemeClr>
                </a:solidFill>
                <a:latin typeface="Avenir Book" panose="02000503020000020003" pitchFamily="2" charset="0"/>
                <a:ea typeface="Calibri"/>
                <a:cs typeface="Plantagenet Cherokee" panose="02020000000000000000" pitchFamily="18" charset="-79"/>
              </a:rPr>
              <a:t>&lt;Name of Presenter Goes Here&gt;</a:t>
            </a:r>
          </a:p>
          <a:p>
            <a:pPr algn="r" defTabSz="914400">
              <a:defRPr/>
            </a:pPr>
            <a:r>
              <a:rPr lang="en-US" sz="2400" spc="-1" dirty="0">
                <a:solidFill>
                  <a:srgbClr val="163253"/>
                </a:solidFill>
                <a:latin typeface="Avenir Book" panose="02000503020000020003" pitchFamily="2" charset="0"/>
                <a:ea typeface="Calibri"/>
              </a:rPr>
              <a:t> </a:t>
            </a:r>
          </a:p>
        </p:txBody>
      </p:sp>
      <p:sp>
        <p:nvSpPr>
          <p:cNvPr id="9" name="Rectangle 8">
            <a:extLst>
              <a:ext uri="{FF2B5EF4-FFF2-40B4-BE49-F238E27FC236}">
                <a16:creationId xmlns:a16="http://schemas.microsoft.com/office/drawing/2014/main" id="{A6722D1E-ADFC-A14B-B7D0-FAD3FF3E4967}"/>
              </a:ext>
            </a:extLst>
          </p:cNvPr>
          <p:cNvSpPr/>
          <p:nvPr/>
        </p:nvSpPr>
        <p:spPr>
          <a:xfrm>
            <a:off x="4323709" y="236464"/>
            <a:ext cx="3547766" cy="1477328"/>
          </a:xfrm>
          <a:prstGeom prst="rect">
            <a:avLst/>
          </a:prstGeom>
        </p:spPr>
        <p:txBody>
          <a:bodyPr wrap="none">
            <a:spAutoFit/>
          </a:bodyPr>
          <a:lstStyle/>
          <a:p>
            <a:pPr algn="ctr" fontAlgn="base"/>
            <a:r>
              <a:rPr lang="en-US" sz="2000" dirty="0">
                <a:latin typeface="Avenir Book" panose="02000503020000020003" pitchFamily="2" charset="0"/>
                <a:cs typeface="Plantagenet Cherokee" panose="02020000000000000000" pitchFamily="18" charset="-79"/>
              </a:rPr>
              <a:t>&lt;Name of Event Goes Here&gt;</a:t>
            </a:r>
          </a:p>
          <a:p>
            <a:pPr algn="ctr" fontAlgn="base"/>
            <a:endParaRPr lang="en-US" dirty="0">
              <a:latin typeface="Avenir Book" panose="02000503020000020003" pitchFamily="2" charset="0"/>
              <a:cs typeface="Plantagenet Cherokee" panose="02020000000000000000" pitchFamily="18" charset="-79"/>
            </a:endParaRPr>
          </a:p>
          <a:p>
            <a:pPr algn="ctr" fontAlgn="base"/>
            <a:r>
              <a:rPr lang="en-US" dirty="0">
                <a:latin typeface="Avenir Book" panose="02000503020000020003" pitchFamily="2" charset="0"/>
                <a:cs typeface="Plantagenet Cherokee" panose="02020000000000000000" pitchFamily="18" charset="-79"/>
              </a:rPr>
              <a:t>&lt;Event Logo Goes Here&gt;</a:t>
            </a:r>
            <a:endParaRPr lang="en-US" sz="2000" b="1" dirty="0">
              <a:solidFill>
                <a:srgbClr val="C00000"/>
              </a:solidFill>
              <a:latin typeface="Avenir Book" panose="02000503020000020003" pitchFamily="2" charset="0"/>
              <a:cs typeface="Plantagenet Cherokee" panose="02020000000000000000" pitchFamily="18" charset="-79"/>
            </a:endParaRPr>
          </a:p>
          <a:p>
            <a:pPr algn="ctr" fontAlgn="base"/>
            <a:endParaRPr lang="en-US" sz="2000" b="1" dirty="0">
              <a:solidFill>
                <a:srgbClr val="C00000"/>
              </a:solidFill>
              <a:latin typeface="Avenir Book" panose="02000503020000020003" pitchFamily="2" charset="0"/>
              <a:cs typeface="Plantagenet Cherokee" panose="02020000000000000000" pitchFamily="18" charset="-79"/>
            </a:endParaRPr>
          </a:p>
          <a:p>
            <a:pPr algn="ctr" fontAlgn="base"/>
            <a:r>
              <a:rPr lang="en-US" sz="1400" dirty="0">
                <a:solidFill>
                  <a:schemeClr val="bg1">
                    <a:lumMod val="50000"/>
                  </a:schemeClr>
                </a:solidFill>
                <a:latin typeface="Avenir Book" panose="02000503020000020003" pitchFamily="2" charset="0"/>
                <a:cs typeface="Plantagenet Cherokee" panose="02020000000000000000" pitchFamily="18" charset="-79"/>
              </a:rPr>
              <a:t>&lt;Date of Event Goes Here&gt;</a:t>
            </a:r>
            <a:endParaRPr lang="en-US" dirty="0">
              <a:solidFill>
                <a:schemeClr val="bg1">
                  <a:lumMod val="50000"/>
                </a:schemeClr>
              </a:solidFill>
              <a:latin typeface="Avenir Book" panose="02000503020000020003" pitchFamily="2" charset="0"/>
              <a:cs typeface="Plantagenet Cherokee" panose="02020000000000000000" pitchFamily="18" charset="-79"/>
            </a:endParaRPr>
          </a:p>
        </p:txBody>
      </p:sp>
      <p:pic>
        <p:nvPicPr>
          <p:cNvPr id="10" name="Picture 9">
            <a:extLst>
              <a:ext uri="{FF2B5EF4-FFF2-40B4-BE49-F238E27FC236}">
                <a16:creationId xmlns:a16="http://schemas.microsoft.com/office/drawing/2014/main" id="{229F27D8-0ECC-9A45-BDB6-EEFCF41FB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098" y="4793585"/>
            <a:ext cx="3074979" cy="217217"/>
          </a:xfrm>
          <a:prstGeom prst="rect">
            <a:avLst/>
          </a:prstGeom>
        </p:spPr>
      </p:pic>
      <p:pic>
        <p:nvPicPr>
          <p:cNvPr id="8" name="Picture 7">
            <a:extLst>
              <a:ext uri="{FF2B5EF4-FFF2-40B4-BE49-F238E27FC236}">
                <a16:creationId xmlns:a16="http://schemas.microsoft.com/office/drawing/2014/main" id="{E9FA0919-CD5A-CBC9-B60E-B4B8F4A2B385}"/>
              </a:ext>
            </a:extLst>
          </p:cNvPr>
          <p:cNvPicPr>
            <a:picLocks noChangeAspect="1"/>
          </p:cNvPicPr>
          <p:nvPr/>
        </p:nvPicPr>
        <p:blipFill>
          <a:blip r:embed="rId4"/>
          <a:stretch>
            <a:fillRect/>
          </a:stretch>
        </p:blipFill>
        <p:spPr>
          <a:xfrm>
            <a:off x="4704824" y="5858627"/>
            <a:ext cx="2984711" cy="524585"/>
          </a:xfrm>
          <a:prstGeom prst="rect">
            <a:avLst/>
          </a:prstGeom>
        </p:spPr>
      </p:pic>
      <p:pic>
        <p:nvPicPr>
          <p:cNvPr id="3" name="Picture 2">
            <a:extLst>
              <a:ext uri="{FF2B5EF4-FFF2-40B4-BE49-F238E27FC236}">
                <a16:creationId xmlns:a16="http://schemas.microsoft.com/office/drawing/2014/main" id="{7BE80D0D-A4CC-B274-CB8B-BFDF1AB170E8}"/>
              </a:ext>
            </a:extLst>
          </p:cNvPr>
          <p:cNvPicPr>
            <a:picLocks noChangeAspect="1"/>
          </p:cNvPicPr>
          <p:nvPr/>
        </p:nvPicPr>
        <p:blipFill>
          <a:blip r:embed="rId5"/>
          <a:stretch>
            <a:fillRect/>
          </a:stretch>
        </p:blipFill>
        <p:spPr>
          <a:xfrm>
            <a:off x="4704824" y="5010802"/>
            <a:ext cx="2782352" cy="677559"/>
          </a:xfrm>
          <a:prstGeom prst="rect">
            <a:avLst/>
          </a:prstGeom>
        </p:spPr>
      </p:pic>
      <p:sp>
        <p:nvSpPr>
          <p:cNvPr id="4" name="TextBox 3">
            <a:extLst>
              <a:ext uri="{FF2B5EF4-FFF2-40B4-BE49-F238E27FC236}">
                <a16:creationId xmlns:a16="http://schemas.microsoft.com/office/drawing/2014/main" id="{CC5FBF92-816D-F020-1707-826EB9C50409}"/>
              </a:ext>
            </a:extLst>
          </p:cNvPr>
          <p:cNvSpPr txBox="1"/>
          <p:nvPr/>
        </p:nvSpPr>
        <p:spPr>
          <a:xfrm>
            <a:off x="8314944" y="5403732"/>
            <a:ext cx="2771913" cy="369332"/>
          </a:xfrm>
          <a:prstGeom prst="rect">
            <a:avLst/>
          </a:prstGeom>
          <a:noFill/>
        </p:spPr>
        <p:txBody>
          <a:bodyPr wrap="none" rtlCol="0">
            <a:spAutoFit/>
          </a:bodyPr>
          <a:lstStyle/>
          <a:p>
            <a:r>
              <a:rPr lang="en-RW" dirty="0">
                <a:solidFill>
                  <a:srgbClr val="FF0000"/>
                </a:solidFill>
                <a:latin typeface="Avenir Book" panose="02000503020000020003" pitchFamily="2" charset="0"/>
                <a:cs typeface="Arial" panose="020B0604020202020204" pitchFamily="34" charset="0"/>
              </a:rPr>
              <a:t>Select your logo or logos</a:t>
            </a:r>
          </a:p>
        </p:txBody>
      </p:sp>
      <p:sp>
        <p:nvSpPr>
          <p:cNvPr id="6" name="Right Brace 5">
            <a:extLst>
              <a:ext uri="{FF2B5EF4-FFF2-40B4-BE49-F238E27FC236}">
                <a16:creationId xmlns:a16="http://schemas.microsoft.com/office/drawing/2014/main" id="{26CACC16-7FEB-CB81-0D81-1AD92BB2D2B3}"/>
              </a:ext>
            </a:extLst>
          </p:cNvPr>
          <p:cNvSpPr/>
          <p:nvPr/>
        </p:nvSpPr>
        <p:spPr>
          <a:xfrm>
            <a:off x="8058912" y="4793585"/>
            <a:ext cx="256032" cy="1589627"/>
          </a:xfrm>
          <a:prstGeom prst="rightBrace">
            <a:avLst>
              <a:gd name="adj1" fmla="val 32407"/>
              <a:gd name="adj2" fmla="val 50595"/>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RW"/>
          </a:p>
        </p:txBody>
      </p:sp>
    </p:spTree>
    <p:extLst>
      <p:ext uri="{BB962C8B-B14F-4D97-AF65-F5344CB8AC3E}">
        <p14:creationId xmlns:p14="http://schemas.microsoft.com/office/powerpoint/2010/main" val="629559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2" name="Rounded Rectangle 51"/>
          <p:cNvSpPr/>
          <p:nvPr/>
        </p:nvSpPr>
        <p:spPr>
          <a:xfrm>
            <a:off x="5447714" y="2600569"/>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Culturally aware multimodal human-robot interaction</a:t>
            </a: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51" name="Rounded Rectangle 50"/>
          <p:cNvSpPr/>
          <p:nvPr/>
        </p:nvSpPr>
        <p:spPr>
          <a:xfrm>
            <a:off x="5447714" y="1554855"/>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Culturally sensitive planning and action execution</a:t>
            </a:r>
            <a:br>
              <a:rPr lang="en-GB" dirty="0">
                <a:solidFill>
                  <a:schemeClr val="tx1">
                    <a:lumMod val="75000"/>
                    <a:lumOff val="25000"/>
                  </a:schemeClr>
                </a:solidFill>
                <a:effectLst>
                  <a:outerShdw blurRad="50800" dist="38100" dir="5400000" algn="t" rotWithShape="0">
                    <a:prstClr val="black">
                      <a:alpha val="10000"/>
                    </a:prstClr>
                  </a:outerShdw>
                </a:effectLst>
              </a:rPr>
            </a:b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49" name="Rounded Rectangle 48"/>
          <p:cNvSpPr/>
          <p:nvPr/>
        </p:nvSpPr>
        <p:spPr>
          <a:xfrm>
            <a:off x="5447714" y="465583"/>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 knowledge representation</a:t>
            </a: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53" name="Rounded Rectangle 52"/>
          <p:cNvSpPr/>
          <p:nvPr/>
        </p:nvSpPr>
        <p:spPr>
          <a:xfrm>
            <a:off x="5447714" y="3696405"/>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Culture-aware human emotion recognition</a:t>
            </a:r>
            <a:br>
              <a:rPr lang="en-GB" dirty="0">
                <a:solidFill>
                  <a:schemeClr val="tx1">
                    <a:lumMod val="75000"/>
                    <a:lumOff val="25000"/>
                  </a:schemeClr>
                </a:solidFill>
                <a:effectLst>
                  <a:outerShdw blurRad="50800" dist="38100" dir="5400000" algn="t" rotWithShape="0">
                    <a:prstClr val="black">
                      <a:alpha val="10000"/>
                    </a:prstClr>
                  </a:outerShdw>
                </a:effectLst>
              </a:rPr>
            </a:br>
            <a:endParaRPr lang="en-US" dirty="0"/>
          </a:p>
        </p:txBody>
      </p:sp>
      <p:sp>
        <p:nvSpPr>
          <p:cNvPr id="54" name="Rounded Rectangle 53"/>
          <p:cNvSpPr/>
          <p:nvPr/>
        </p:nvSpPr>
        <p:spPr>
          <a:xfrm>
            <a:off x="5447714" y="4734630"/>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Culture identity assessment, habits, and preferences</a:t>
            </a:r>
            <a:br>
              <a:rPr lang="en-GB" dirty="0">
                <a:solidFill>
                  <a:schemeClr val="tx1">
                    <a:lumMod val="75000"/>
                    <a:lumOff val="25000"/>
                  </a:schemeClr>
                </a:solidFill>
                <a:effectLst>
                  <a:outerShdw blurRad="50800" dist="38100" dir="5400000" algn="t" rotWithShape="0">
                    <a:prstClr val="black">
                      <a:alpha val="10000"/>
                    </a:prstClr>
                  </a:outerShdw>
                </a:effectLst>
              </a:rPr>
            </a:br>
            <a:endParaRPr lang="en-US" dirty="0">
              <a:solidFill>
                <a:schemeClr val="tx1"/>
              </a:solidFill>
              <a:effectLst>
                <a:outerShdw blurRad="50800" dist="38100" dir="5400000" algn="t" rotWithShape="0">
                  <a:prstClr val="black">
                    <a:alpha val="10000"/>
                  </a:prstClr>
                </a:outerShdw>
              </a:effectLst>
            </a:endParaRPr>
          </a:p>
        </p:txBody>
      </p:sp>
      <p:grpSp>
        <p:nvGrpSpPr>
          <p:cNvPr id="70" name="Group 69"/>
          <p:cNvGrpSpPr/>
          <p:nvPr/>
        </p:nvGrpSpPr>
        <p:grpSpPr>
          <a:xfrm>
            <a:off x="2880488" y="71280"/>
            <a:ext cx="3248025" cy="6279557"/>
            <a:chOff x="3175" y="71279"/>
            <a:chExt cx="3248025" cy="6279557"/>
          </a:xfrm>
        </p:grpSpPr>
        <p:sp>
          <p:nvSpPr>
            <p:cNvPr id="69" name="Oval 68"/>
            <p:cNvSpPr/>
            <p:nvPr/>
          </p:nvSpPr>
          <p:spPr>
            <a:xfrm>
              <a:off x="3175" y="71279"/>
              <a:ext cx="3248025" cy="387350"/>
            </a:xfrm>
            <a:prstGeom prst="ellipse">
              <a:avLst/>
            </a:prstGeom>
            <a:gradFill flip="none" rotWithShape="1">
              <a:gsLst>
                <a:gs pos="100000">
                  <a:schemeClr val="bg1">
                    <a:lumMod val="65000"/>
                    <a:alpha val="0"/>
                  </a:schemeClr>
                </a:gs>
                <a:gs pos="23000">
                  <a:schemeClr val="bg1">
                    <a:lumMod val="6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8" name="Group 67"/>
            <p:cNvGrpSpPr/>
            <p:nvPr/>
          </p:nvGrpSpPr>
          <p:grpSpPr>
            <a:xfrm>
              <a:off x="366356" y="236516"/>
              <a:ext cx="2515168" cy="6114320"/>
              <a:chOff x="366356" y="236516"/>
              <a:chExt cx="2515168" cy="6114320"/>
            </a:xfrm>
          </p:grpSpPr>
          <p:grpSp>
            <p:nvGrpSpPr>
              <p:cNvPr id="56" name="Group 55"/>
              <p:cNvGrpSpPr/>
              <p:nvPr/>
            </p:nvGrpSpPr>
            <p:grpSpPr>
              <a:xfrm>
                <a:off x="366356" y="690239"/>
                <a:ext cx="2510193" cy="5660597"/>
                <a:chOff x="366356" y="690239"/>
                <a:chExt cx="2510193" cy="5660597"/>
              </a:xfrm>
            </p:grpSpPr>
            <p:grpSp>
              <p:nvGrpSpPr>
                <p:cNvPr id="8" name="Group 7"/>
                <p:cNvGrpSpPr/>
                <p:nvPr/>
              </p:nvGrpSpPr>
              <p:grpSpPr>
                <a:xfrm>
                  <a:off x="366356" y="4542051"/>
                  <a:ext cx="2510185" cy="1808785"/>
                  <a:chOff x="509231" y="4784495"/>
                  <a:chExt cx="2510185" cy="1808785"/>
                </a:xfrm>
              </p:grpSpPr>
              <p:sp>
                <p:nvSpPr>
                  <p:cNvPr id="12" name="Chevron 11"/>
                  <p:cNvSpPr/>
                  <p:nvPr/>
                </p:nvSpPr>
                <p:spPr>
                  <a:xfrm rot="5572648">
                    <a:off x="859931" y="4433795"/>
                    <a:ext cx="1808785" cy="2510185"/>
                  </a:xfrm>
                  <a:prstGeom prst="chevron">
                    <a:avLst>
                      <a:gd name="adj" fmla="val 41878"/>
                    </a:avLst>
                  </a:prstGeom>
                  <a:gradFill>
                    <a:gsLst>
                      <a:gs pos="0">
                        <a:srgbClr val="0070C0"/>
                      </a:gs>
                      <a:gs pos="100000">
                        <a:srgbClr val="00B0F0"/>
                      </a:gs>
                    </a:gsLst>
                    <a:lin ang="10800000" scaled="0"/>
                  </a:gradFill>
                  <a:ln w="69850">
                    <a:gradFill flip="none" rotWithShape="1">
                      <a:gsLst>
                        <a:gs pos="31000">
                          <a:schemeClr val="bg1">
                            <a:lumMod val="75000"/>
                          </a:schemeClr>
                        </a:gs>
                        <a:gs pos="0">
                          <a:schemeClr val="bg1">
                            <a:lumMod val="95000"/>
                          </a:schemeClr>
                        </a:gs>
                        <a:gs pos="63000">
                          <a:schemeClr val="bg1">
                            <a:lumMod val="95000"/>
                          </a:schemeClr>
                        </a:gs>
                        <a:gs pos="100000">
                          <a:schemeClr val="bg1">
                            <a:lumMod val="7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13" name="Chevron 12"/>
                  <p:cNvSpPr/>
                  <p:nvPr/>
                </p:nvSpPr>
                <p:spPr>
                  <a:xfrm rot="5400000">
                    <a:off x="930574" y="4506851"/>
                    <a:ext cx="1681292" cy="2419266"/>
                  </a:xfrm>
                  <a:prstGeom prst="chevron">
                    <a:avLst>
                      <a:gd name="adj" fmla="val 43485"/>
                    </a:avLst>
                  </a:prstGeom>
                  <a:gradFill>
                    <a:gsLst>
                      <a:gs pos="0">
                        <a:srgbClr val="0070C0"/>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47" name="Chevron 46"/>
                  <p:cNvSpPr/>
                  <p:nvPr/>
                </p:nvSpPr>
                <p:spPr>
                  <a:xfrm rot="5400000">
                    <a:off x="944877" y="4498659"/>
                    <a:ext cx="1667919" cy="2408152"/>
                  </a:xfrm>
                  <a:prstGeom prst="chevron">
                    <a:avLst>
                      <a:gd name="adj" fmla="val 44013"/>
                    </a:avLst>
                  </a:prstGeom>
                  <a:gradFill>
                    <a:gsLst>
                      <a:gs pos="0">
                        <a:srgbClr val="57D3FF"/>
                      </a:gs>
                      <a:gs pos="100000">
                        <a:srgbClr val="FFFF00">
                          <a:alpha val="0"/>
                        </a:srgbClr>
                      </a:gs>
                    </a:gsLst>
                    <a:lin ang="10800000" scaled="0"/>
                  </a:gra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Rectangle 13"/>
                  <p:cNvSpPr/>
                  <p:nvPr/>
                </p:nvSpPr>
                <p:spPr>
                  <a:xfrm>
                    <a:off x="1553144" y="5686514"/>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5</a:t>
                    </a:r>
                  </a:p>
                </p:txBody>
              </p:sp>
            </p:grpSp>
            <p:grpSp>
              <p:nvGrpSpPr>
                <p:cNvPr id="7" name="Group 6"/>
                <p:cNvGrpSpPr/>
                <p:nvPr/>
              </p:nvGrpSpPr>
              <p:grpSpPr>
                <a:xfrm>
                  <a:off x="366361" y="3507991"/>
                  <a:ext cx="2510182" cy="1808785"/>
                  <a:chOff x="509236" y="3750435"/>
                  <a:chExt cx="2510182" cy="1808785"/>
                </a:xfrm>
              </p:grpSpPr>
              <p:sp>
                <p:nvSpPr>
                  <p:cNvPr id="16" name="Chevron 15"/>
                  <p:cNvSpPr/>
                  <p:nvPr/>
                </p:nvSpPr>
                <p:spPr>
                  <a:xfrm rot="5572648">
                    <a:off x="859934" y="3399737"/>
                    <a:ext cx="1808785" cy="2510182"/>
                  </a:xfrm>
                  <a:prstGeom prst="chevron">
                    <a:avLst>
                      <a:gd name="adj" fmla="val 41878"/>
                    </a:avLst>
                  </a:prstGeom>
                  <a:gradFill>
                    <a:gsLst>
                      <a:gs pos="0">
                        <a:srgbClr val="037303"/>
                      </a:gs>
                      <a:gs pos="100000">
                        <a:srgbClr val="05BA05"/>
                      </a:gs>
                    </a:gsLst>
                    <a:lin ang="10800000" scaled="0"/>
                  </a:gradFill>
                  <a:ln w="69850">
                    <a:gradFill flip="none" rotWithShape="1">
                      <a:gsLst>
                        <a:gs pos="30000">
                          <a:schemeClr val="bg1">
                            <a:lumMod val="95000"/>
                          </a:schemeClr>
                        </a:gs>
                        <a:gs pos="0">
                          <a:schemeClr val="bg1">
                            <a:lumMod val="75000"/>
                          </a:schemeClr>
                        </a:gs>
                        <a:gs pos="63000">
                          <a:schemeClr val="bg1">
                            <a:lumMod val="75000"/>
                          </a:schemeClr>
                        </a:gs>
                        <a:gs pos="100000">
                          <a:schemeClr val="bg1">
                            <a:lumMod val="9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17" name="Chevron 16"/>
                  <p:cNvSpPr/>
                  <p:nvPr/>
                </p:nvSpPr>
                <p:spPr>
                  <a:xfrm rot="5400000">
                    <a:off x="932634" y="3462836"/>
                    <a:ext cx="1681292" cy="2419266"/>
                  </a:xfrm>
                  <a:prstGeom prst="chevron">
                    <a:avLst>
                      <a:gd name="adj" fmla="val 43485"/>
                    </a:avLst>
                  </a:prstGeom>
                  <a:gradFill>
                    <a:gsLst>
                      <a:gs pos="0">
                        <a:srgbClr val="037303"/>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46" name="Chevron 45"/>
                  <p:cNvSpPr/>
                  <p:nvPr/>
                </p:nvSpPr>
                <p:spPr>
                  <a:xfrm rot="5400000">
                    <a:off x="933764" y="3471704"/>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92D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ectangle 17"/>
                  <p:cNvSpPr/>
                  <p:nvPr/>
                </p:nvSpPr>
                <p:spPr>
                  <a:xfrm>
                    <a:off x="1544091" y="4630288"/>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4</a:t>
                    </a:r>
                  </a:p>
                </p:txBody>
              </p:sp>
            </p:grpSp>
            <p:grpSp>
              <p:nvGrpSpPr>
                <p:cNvPr id="6" name="Group 5"/>
                <p:cNvGrpSpPr/>
                <p:nvPr/>
              </p:nvGrpSpPr>
              <p:grpSpPr>
                <a:xfrm>
                  <a:off x="366364" y="2460046"/>
                  <a:ext cx="2510185" cy="1808785"/>
                  <a:chOff x="509239" y="2702490"/>
                  <a:chExt cx="2510185" cy="1808785"/>
                </a:xfrm>
              </p:grpSpPr>
              <p:sp>
                <p:nvSpPr>
                  <p:cNvPr id="19" name="Chevron 18"/>
                  <p:cNvSpPr/>
                  <p:nvPr/>
                </p:nvSpPr>
                <p:spPr>
                  <a:xfrm rot="5572648">
                    <a:off x="859939" y="2351790"/>
                    <a:ext cx="1808785" cy="2510185"/>
                  </a:xfrm>
                  <a:prstGeom prst="chevron">
                    <a:avLst>
                      <a:gd name="adj" fmla="val 41878"/>
                    </a:avLst>
                  </a:prstGeom>
                  <a:gradFill>
                    <a:gsLst>
                      <a:gs pos="0">
                        <a:srgbClr val="C00000"/>
                      </a:gs>
                      <a:gs pos="100000">
                        <a:srgbClr val="FF0000"/>
                      </a:gs>
                    </a:gsLst>
                    <a:lin ang="10800000" scaled="0"/>
                  </a:gradFill>
                  <a:ln w="69850">
                    <a:gradFill flip="none" rotWithShape="1">
                      <a:gsLst>
                        <a:gs pos="30000">
                          <a:schemeClr val="bg1">
                            <a:lumMod val="75000"/>
                          </a:schemeClr>
                        </a:gs>
                        <a:gs pos="0">
                          <a:schemeClr val="bg1">
                            <a:lumMod val="95000"/>
                          </a:schemeClr>
                        </a:gs>
                        <a:gs pos="63000">
                          <a:schemeClr val="bg1">
                            <a:lumMod val="95000"/>
                          </a:schemeClr>
                        </a:gs>
                        <a:gs pos="100000">
                          <a:schemeClr val="bg1">
                            <a:lumMod val="7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lumMod val="50000"/>
                          </a:schemeClr>
                        </a:solidFill>
                        <a:prstDash val="solid"/>
                      </a:ln>
                      <a:solidFill>
                        <a:schemeClr val="bg1"/>
                      </a:solidFill>
                      <a:effectLst>
                        <a:outerShdw blurRad="50800" dist="38100" dir="5400000" algn="t" rotWithShape="0">
                          <a:schemeClr val="tx1">
                            <a:lumMod val="65000"/>
                            <a:lumOff val="35000"/>
                            <a:alpha val="96000"/>
                          </a:schemeClr>
                        </a:outerShdw>
                      </a:effectLst>
                      <a:latin typeface="Arial Black" pitchFamily="34" charset="0"/>
                      <a:ea typeface="Verdana" pitchFamily="34" charset="0"/>
                      <a:cs typeface="Arial" pitchFamily="34" charset="0"/>
                    </a:endParaRPr>
                  </a:p>
                </p:txBody>
              </p:sp>
              <p:sp>
                <p:nvSpPr>
                  <p:cNvPr id="21" name="Chevron 20"/>
                  <p:cNvSpPr/>
                  <p:nvPr/>
                </p:nvSpPr>
                <p:spPr>
                  <a:xfrm rot="5400000">
                    <a:off x="926284" y="2421436"/>
                    <a:ext cx="1681292" cy="2419266"/>
                  </a:xfrm>
                  <a:prstGeom prst="chevron">
                    <a:avLst>
                      <a:gd name="adj" fmla="val 43485"/>
                    </a:avLst>
                  </a:prstGeom>
                  <a:gradFill>
                    <a:gsLst>
                      <a:gs pos="0">
                        <a:srgbClr val="C00000"/>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48" name="Chevron 47"/>
                  <p:cNvSpPr/>
                  <p:nvPr/>
                </p:nvSpPr>
                <p:spPr>
                  <a:xfrm rot="5400000">
                    <a:off x="944877" y="2423856"/>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Rectangle 44"/>
                  <p:cNvSpPr/>
                  <p:nvPr/>
                </p:nvSpPr>
                <p:spPr>
                  <a:xfrm>
                    <a:off x="1553144" y="3617464"/>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3</a:t>
                    </a:r>
                  </a:p>
                </p:txBody>
              </p:sp>
            </p:grpSp>
            <p:grpSp>
              <p:nvGrpSpPr>
                <p:cNvPr id="5" name="Group 4"/>
                <p:cNvGrpSpPr/>
                <p:nvPr/>
              </p:nvGrpSpPr>
              <p:grpSpPr>
                <a:xfrm>
                  <a:off x="366360" y="1422892"/>
                  <a:ext cx="2510183" cy="1808785"/>
                  <a:chOff x="509235" y="1665336"/>
                  <a:chExt cx="2510183" cy="1808785"/>
                </a:xfrm>
              </p:grpSpPr>
              <p:grpSp>
                <p:nvGrpSpPr>
                  <p:cNvPr id="23" name="Group 22"/>
                  <p:cNvGrpSpPr/>
                  <p:nvPr/>
                </p:nvGrpSpPr>
                <p:grpSpPr>
                  <a:xfrm>
                    <a:off x="509235" y="1665336"/>
                    <a:ext cx="2510183" cy="1808785"/>
                    <a:chOff x="509235" y="1520488"/>
                    <a:chExt cx="2510183" cy="1808785"/>
                  </a:xfrm>
                </p:grpSpPr>
                <p:sp>
                  <p:nvSpPr>
                    <p:cNvPr id="24" name="Chevron 23"/>
                    <p:cNvSpPr/>
                    <p:nvPr/>
                  </p:nvSpPr>
                  <p:spPr>
                    <a:xfrm rot="5572648">
                      <a:off x="859934" y="1169789"/>
                      <a:ext cx="1808785" cy="2510183"/>
                    </a:xfrm>
                    <a:prstGeom prst="chevron">
                      <a:avLst>
                        <a:gd name="adj" fmla="val 41878"/>
                      </a:avLst>
                    </a:prstGeom>
                    <a:gradFill>
                      <a:gsLst>
                        <a:gs pos="0">
                          <a:srgbClr val="FA9706"/>
                        </a:gs>
                        <a:gs pos="100000">
                          <a:srgbClr val="FFC000"/>
                        </a:gs>
                      </a:gsLst>
                      <a:lin ang="10800000" scaled="0"/>
                    </a:gradFill>
                    <a:ln w="69850">
                      <a:gradFill flip="none" rotWithShape="1">
                        <a:gsLst>
                          <a:gs pos="30000">
                            <a:schemeClr val="bg1">
                              <a:lumMod val="95000"/>
                            </a:schemeClr>
                          </a:gs>
                          <a:gs pos="0">
                            <a:schemeClr val="bg1">
                              <a:lumMod val="75000"/>
                            </a:schemeClr>
                          </a:gs>
                          <a:gs pos="63000">
                            <a:schemeClr val="bg1">
                              <a:lumMod val="75000"/>
                            </a:schemeClr>
                          </a:gs>
                          <a:gs pos="100000">
                            <a:schemeClr val="bg1">
                              <a:lumMod val="9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26" name="Chevron 25"/>
                    <p:cNvSpPr/>
                    <p:nvPr/>
                  </p:nvSpPr>
                  <p:spPr>
                    <a:xfrm rot="5400000">
                      <a:off x="926284" y="1228838"/>
                      <a:ext cx="1681292" cy="2419266"/>
                    </a:xfrm>
                    <a:prstGeom prst="chevron">
                      <a:avLst>
                        <a:gd name="adj" fmla="val 43485"/>
                      </a:avLst>
                    </a:prstGeom>
                    <a:gradFill>
                      <a:gsLst>
                        <a:gs pos="0">
                          <a:schemeClr val="accent6">
                            <a:lumMod val="75000"/>
                          </a:schemeClr>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grpSp>
              <p:sp>
                <p:nvSpPr>
                  <p:cNvPr id="38" name="Chevron 37"/>
                  <p:cNvSpPr/>
                  <p:nvPr/>
                </p:nvSpPr>
                <p:spPr>
                  <a:xfrm rot="5400000">
                    <a:off x="935824" y="1375450"/>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2" name="Rectangle 41"/>
                  <p:cNvSpPr/>
                  <p:nvPr/>
                </p:nvSpPr>
                <p:spPr>
                  <a:xfrm>
                    <a:off x="1564224" y="2542048"/>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2</a:t>
                    </a:r>
                  </a:p>
                </p:txBody>
              </p:sp>
            </p:grpSp>
            <p:sp>
              <p:nvSpPr>
                <p:cNvPr id="30" name="Chevron 29"/>
                <p:cNvSpPr/>
                <p:nvPr/>
              </p:nvSpPr>
              <p:spPr>
                <a:xfrm rot="5400000">
                  <a:off x="1062657" y="419333"/>
                  <a:ext cx="1236838" cy="1778650"/>
                </a:xfrm>
                <a:prstGeom prst="chevron">
                  <a:avLst>
                    <a:gd name="adj" fmla="val 38739"/>
                  </a:avLst>
                </a:prstGeom>
                <a:noFill/>
                <a:ln>
                  <a:no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grpSp>
          <p:grpSp>
            <p:nvGrpSpPr>
              <p:cNvPr id="67" name="Group 66"/>
              <p:cNvGrpSpPr/>
              <p:nvPr/>
            </p:nvGrpSpPr>
            <p:grpSpPr>
              <a:xfrm>
                <a:off x="371344" y="236516"/>
                <a:ext cx="2510180" cy="1955195"/>
                <a:chOff x="2876419" y="61772"/>
                <a:chExt cx="2510180" cy="1955195"/>
              </a:xfrm>
              <a:effectLst>
                <a:outerShdw blurRad="50800" dist="38100" dir="5400000" algn="t" rotWithShape="0">
                  <a:prstClr val="black">
                    <a:alpha val="40000"/>
                  </a:prstClr>
                </a:outerShdw>
              </a:effectLst>
            </p:grpSpPr>
            <p:grpSp>
              <p:nvGrpSpPr>
                <p:cNvPr id="65" name="Group 64"/>
                <p:cNvGrpSpPr/>
                <p:nvPr/>
              </p:nvGrpSpPr>
              <p:grpSpPr>
                <a:xfrm>
                  <a:off x="2876419" y="61772"/>
                  <a:ext cx="2510180" cy="1955195"/>
                  <a:chOff x="2876419" y="61772"/>
                  <a:chExt cx="2510180" cy="1955195"/>
                </a:xfrm>
              </p:grpSpPr>
              <p:sp>
                <p:nvSpPr>
                  <p:cNvPr id="57" name="Pentagon 56"/>
                  <p:cNvSpPr/>
                  <p:nvPr/>
                </p:nvSpPr>
                <p:spPr>
                  <a:xfrm rot="5572648">
                    <a:off x="3153911" y="-215720"/>
                    <a:ext cx="1955195" cy="2510180"/>
                  </a:xfrm>
                  <a:prstGeom prst="homePlate">
                    <a:avLst>
                      <a:gd name="adj" fmla="val 38943"/>
                    </a:avLst>
                  </a:prstGeom>
                  <a:gradFill>
                    <a:gsLst>
                      <a:gs pos="0">
                        <a:srgbClr val="FCEB0A"/>
                      </a:gs>
                      <a:gs pos="100000">
                        <a:srgbClr val="FFFF00"/>
                      </a:gs>
                    </a:gsLst>
                    <a:lin ang="10800000" scaled="0"/>
                  </a:gradFill>
                  <a:ln w="69850">
                    <a:gradFill flip="none" rotWithShape="1">
                      <a:gsLst>
                        <a:gs pos="63000">
                          <a:schemeClr val="bg1">
                            <a:lumMod val="75000"/>
                          </a:schemeClr>
                        </a:gs>
                        <a:gs pos="30800">
                          <a:schemeClr val="bg1">
                            <a:lumMod val="95000"/>
                          </a:schemeClr>
                        </a:gs>
                        <a:gs pos="0">
                          <a:schemeClr val="bg1">
                            <a:lumMod val="75000"/>
                          </a:schemeClr>
                        </a:gs>
                        <a:gs pos="100000">
                          <a:schemeClr val="bg1">
                            <a:lumMod val="95000"/>
                          </a:schemeClr>
                        </a:gs>
                      </a:gsLst>
                      <a:lin ang="0" scaled="1"/>
                      <a:tileRect/>
                    </a:gradFill>
                  </a:ln>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11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62" name="Chevron 61"/>
                  <p:cNvSpPr/>
                  <p:nvPr/>
                </p:nvSpPr>
                <p:spPr>
                  <a:xfrm rot="5400000">
                    <a:off x="3300189" y="-75577"/>
                    <a:ext cx="1681292" cy="2419266"/>
                  </a:xfrm>
                  <a:prstGeom prst="chevron">
                    <a:avLst>
                      <a:gd name="adj" fmla="val 43485"/>
                    </a:avLst>
                  </a:prstGeom>
                  <a:gradFill>
                    <a:gsLst>
                      <a:gs pos="0">
                        <a:srgbClr val="FFED01"/>
                      </a:gs>
                      <a:gs pos="62000">
                        <a:srgbClr val="FFFF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64" name="Chevron 63"/>
                  <p:cNvSpPr/>
                  <p:nvPr/>
                </p:nvSpPr>
                <p:spPr>
                  <a:xfrm rot="5400000">
                    <a:off x="3305406" y="-86231"/>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F30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66" name="Rectangle 65"/>
                <p:cNvSpPr/>
                <p:nvPr/>
              </p:nvSpPr>
              <p:spPr>
                <a:xfrm>
                  <a:off x="3890209" y="650311"/>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1</a:t>
                  </a:r>
                </a:p>
              </p:txBody>
            </p:sp>
          </p:grpSp>
        </p:grpSp>
      </p:grpSp>
      <p:sp>
        <p:nvSpPr>
          <p:cNvPr id="2" name="Freeform 20">
            <a:extLst>
              <a:ext uri="{FF2B5EF4-FFF2-40B4-BE49-F238E27FC236}">
                <a16:creationId xmlns:a16="http://schemas.microsoft.com/office/drawing/2014/main" id="{BF177FC7-2822-3D8B-2FF3-E934C1365848}"/>
              </a:ext>
            </a:extLst>
          </p:cNvPr>
          <p:cNvSpPr/>
          <p:nvPr/>
        </p:nvSpPr>
        <p:spPr>
          <a:xfrm>
            <a:off x="2511177" y="272233"/>
            <a:ext cx="555498" cy="3327144"/>
          </a:xfrm>
          <a:custGeom>
            <a:avLst/>
            <a:gdLst/>
            <a:ahLst/>
            <a:cxnLst/>
            <a:rect l="l" t="t" r="r" b="b"/>
            <a:pathLst>
              <a:path w="833247" h="4114800">
                <a:moveTo>
                  <a:pt x="0" y="0"/>
                </a:moveTo>
                <a:lnTo>
                  <a:pt x="833247" y="0"/>
                </a:lnTo>
                <a:lnTo>
                  <a:pt x="833247" y="4114800"/>
                </a:lnTo>
                <a:lnTo>
                  <a:pt x="0" y="4114800"/>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RW" sz="1200"/>
          </a:p>
        </p:txBody>
      </p:sp>
      <p:sp>
        <p:nvSpPr>
          <p:cNvPr id="4" name="TextBox 26">
            <a:extLst>
              <a:ext uri="{FF2B5EF4-FFF2-40B4-BE49-F238E27FC236}">
                <a16:creationId xmlns:a16="http://schemas.microsoft.com/office/drawing/2014/main" id="{82C705BB-0253-E8BB-2B96-2F2C48E1AFFA}"/>
              </a:ext>
            </a:extLst>
          </p:cNvPr>
          <p:cNvSpPr txBox="1"/>
          <p:nvPr/>
        </p:nvSpPr>
        <p:spPr>
          <a:xfrm>
            <a:off x="272198" y="1678784"/>
            <a:ext cx="2164010" cy="561692"/>
          </a:xfrm>
          <a:prstGeom prst="rect">
            <a:avLst/>
          </a:prstGeom>
        </p:spPr>
        <p:txBody>
          <a:bodyPr lIns="0" tIns="0" rIns="0" bIns="0" rtlCol="0" anchor="t">
            <a:spAutoFit/>
          </a:bodyPr>
          <a:lstStyle/>
          <a:p>
            <a:pPr algn="ctr">
              <a:lnSpc>
                <a:spcPts val="2239"/>
              </a:lnSpc>
              <a:spcBef>
                <a:spcPct val="0"/>
              </a:spcBef>
            </a:pPr>
            <a:r>
              <a:rPr lang="en-US" b="1" dirty="0">
                <a:solidFill>
                  <a:srgbClr val="BE1931">
                    <a:alpha val="81961"/>
                  </a:srgbClr>
                </a:solidFill>
                <a:latin typeface="Avenir Book" panose="02000503020000020003" pitchFamily="2" charset="0"/>
              </a:rPr>
              <a:t>Culturally Sensitive</a:t>
            </a:r>
          </a:p>
          <a:p>
            <a:pPr algn="ctr">
              <a:lnSpc>
                <a:spcPts val="2239"/>
              </a:lnSpc>
              <a:spcBef>
                <a:spcPct val="0"/>
              </a:spcBef>
            </a:pPr>
            <a:r>
              <a:rPr lang="en-US" b="1" dirty="0">
                <a:solidFill>
                  <a:srgbClr val="BE1931">
                    <a:alpha val="81961"/>
                  </a:srgbClr>
                </a:solidFill>
                <a:latin typeface="Avenir Book" panose="02000503020000020003" pitchFamily="2" charset="0"/>
              </a:rPr>
              <a:t>Social Robot</a:t>
            </a:r>
          </a:p>
        </p:txBody>
      </p:sp>
    </p:spTree>
    <p:extLst>
      <p:ext uri="{BB962C8B-B14F-4D97-AF65-F5344CB8AC3E}">
        <p14:creationId xmlns:p14="http://schemas.microsoft.com/office/powerpoint/2010/main" val="3924467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93E6F-2B44-35E9-E1B2-83D8E407F99A}"/>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482AB7D6-5044-EB10-0A50-4DE1177DE799}"/>
              </a:ext>
            </a:extLst>
          </p:cNvPr>
          <p:cNvPicPr>
            <a:picLocks noChangeAspect="1"/>
          </p:cNvPicPr>
          <p:nvPr/>
        </p:nvPicPr>
        <p:blipFill>
          <a:blip r:embed="rId3"/>
          <a:stretch>
            <a:fillRect/>
          </a:stretch>
        </p:blipFill>
        <p:spPr>
          <a:xfrm>
            <a:off x="3264374" y="2068284"/>
            <a:ext cx="1380247" cy="2458420"/>
          </a:xfrm>
          <a:prstGeom prst="rect">
            <a:avLst/>
          </a:prstGeom>
        </p:spPr>
      </p:pic>
      <p:pic>
        <p:nvPicPr>
          <p:cNvPr id="21" name="Graphic 20" descr="Database outline">
            <a:extLst>
              <a:ext uri="{FF2B5EF4-FFF2-40B4-BE49-F238E27FC236}">
                <a16:creationId xmlns:a16="http://schemas.microsoft.com/office/drawing/2014/main" id="{8629F4C9-46F5-5179-8361-8A0F09630B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2739" y="2481941"/>
            <a:ext cx="1850572" cy="1556658"/>
          </a:xfrm>
          <a:prstGeom prst="rect">
            <a:avLst/>
          </a:prstGeom>
        </p:spPr>
      </p:pic>
      <p:pic>
        <p:nvPicPr>
          <p:cNvPr id="23" name="Graphic 22" descr="Line arrow: Straight outline">
            <a:extLst>
              <a:ext uri="{FF2B5EF4-FFF2-40B4-BE49-F238E27FC236}">
                <a16:creationId xmlns:a16="http://schemas.microsoft.com/office/drawing/2014/main" id="{7366DC14-3EEB-3980-3085-36E50080D4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4024" y="2830285"/>
            <a:ext cx="914400" cy="914400"/>
          </a:xfrm>
          <a:prstGeom prst="rect">
            <a:avLst/>
          </a:prstGeom>
        </p:spPr>
      </p:pic>
      <p:sp>
        <p:nvSpPr>
          <p:cNvPr id="25" name="Oval 24">
            <a:extLst>
              <a:ext uri="{FF2B5EF4-FFF2-40B4-BE49-F238E27FC236}">
                <a16:creationId xmlns:a16="http://schemas.microsoft.com/office/drawing/2014/main" id="{84171EA5-9072-0948-2A40-3B1997CB051B}"/>
              </a:ext>
            </a:extLst>
          </p:cNvPr>
          <p:cNvSpPr/>
          <p:nvPr/>
        </p:nvSpPr>
        <p:spPr>
          <a:xfrm flipH="1">
            <a:off x="6302825" y="2993571"/>
            <a:ext cx="185058" cy="1741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26" name="Oval 25">
            <a:extLst>
              <a:ext uri="{FF2B5EF4-FFF2-40B4-BE49-F238E27FC236}">
                <a16:creationId xmlns:a16="http://schemas.microsoft.com/office/drawing/2014/main" id="{DBFE68E8-1ECA-B1DB-00E0-98EF8F99F314}"/>
              </a:ext>
            </a:extLst>
          </p:cNvPr>
          <p:cNvSpPr/>
          <p:nvPr/>
        </p:nvSpPr>
        <p:spPr>
          <a:xfrm flipV="1">
            <a:off x="6324597" y="3320142"/>
            <a:ext cx="130628" cy="1197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27" name="Oval 26">
            <a:extLst>
              <a:ext uri="{FF2B5EF4-FFF2-40B4-BE49-F238E27FC236}">
                <a16:creationId xmlns:a16="http://schemas.microsoft.com/office/drawing/2014/main" id="{B36D6E60-7BE4-6B76-1EC8-F7425738BC4D}"/>
              </a:ext>
            </a:extLst>
          </p:cNvPr>
          <p:cNvSpPr/>
          <p:nvPr/>
        </p:nvSpPr>
        <p:spPr>
          <a:xfrm flipV="1">
            <a:off x="6346369" y="3646713"/>
            <a:ext cx="130628" cy="1197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28" name="TextBox 27">
            <a:extLst>
              <a:ext uri="{FF2B5EF4-FFF2-40B4-BE49-F238E27FC236}">
                <a16:creationId xmlns:a16="http://schemas.microsoft.com/office/drawing/2014/main" id="{E0DD7FDF-2DBE-698B-A945-1DD7AE56FE23}"/>
              </a:ext>
            </a:extLst>
          </p:cNvPr>
          <p:cNvSpPr txBox="1"/>
          <p:nvPr/>
        </p:nvSpPr>
        <p:spPr>
          <a:xfrm>
            <a:off x="5627913" y="2917370"/>
            <a:ext cx="817853" cy="307777"/>
          </a:xfrm>
          <a:prstGeom prst="rect">
            <a:avLst/>
          </a:prstGeom>
          <a:noFill/>
        </p:spPr>
        <p:txBody>
          <a:bodyPr wrap="none" rtlCol="0">
            <a:spAutoFit/>
          </a:bodyPr>
          <a:lstStyle/>
          <a:p>
            <a:r>
              <a:rPr lang="en-RW" sz="1400" dirty="0">
                <a:latin typeface="Avenir Book" panose="02000503020000020003" pitchFamily="2" charset="0"/>
              </a:rPr>
              <a:t>General</a:t>
            </a:r>
          </a:p>
        </p:txBody>
      </p:sp>
      <p:sp>
        <p:nvSpPr>
          <p:cNvPr id="29" name="TextBox 28">
            <a:extLst>
              <a:ext uri="{FF2B5EF4-FFF2-40B4-BE49-F238E27FC236}">
                <a16:creationId xmlns:a16="http://schemas.microsoft.com/office/drawing/2014/main" id="{AC03E81B-48EB-848C-955D-4D3F025C6A5F}"/>
              </a:ext>
            </a:extLst>
          </p:cNvPr>
          <p:cNvSpPr txBox="1"/>
          <p:nvPr/>
        </p:nvSpPr>
        <p:spPr>
          <a:xfrm>
            <a:off x="5464627" y="3548742"/>
            <a:ext cx="1093569" cy="307777"/>
          </a:xfrm>
          <a:prstGeom prst="rect">
            <a:avLst/>
          </a:prstGeom>
          <a:noFill/>
        </p:spPr>
        <p:txBody>
          <a:bodyPr wrap="none" rtlCol="0">
            <a:spAutoFit/>
          </a:bodyPr>
          <a:lstStyle/>
          <a:p>
            <a:r>
              <a:rPr lang="en-RW" sz="1400" dirty="0">
                <a:latin typeface="Avenir Book" panose="02000503020000020003" pitchFamily="2" charset="0"/>
              </a:rPr>
              <a:t>Knowledge</a:t>
            </a:r>
          </a:p>
        </p:txBody>
      </p:sp>
      <p:sp>
        <p:nvSpPr>
          <p:cNvPr id="24" name="TextBox 23">
            <a:extLst>
              <a:ext uri="{FF2B5EF4-FFF2-40B4-BE49-F238E27FC236}">
                <a16:creationId xmlns:a16="http://schemas.microsoft.com/office/drawing/2014/main" id="{33236EC8-BD70-AC80-738C-4AD8B012F95E}"/>
              </a:ext>
            </a:extLst>
          </p:cNvPr>
          <p:cNvSpPr txBox="1"/>
          <p:nvPr/>
        </p:nvSpPr>
        <p:spPr>
          <a:xfrm>
            <a:off x="5627913" y="3243941"/>
            <a:ext cx="808235" cy="307777"/>
          </a:xfrm>
          <a:prstGeom prst="rect">
            <a:avLst/>
          </a:prstGeom>
          <a:noFill/>
        </p:spPr>
        <p:txBody>
          <a:bodyPr wrap="none" rtlCol="0">
            <a:spAutoFit/>
          </a:bodyPr>
          <a:lstStyle/>
          <a:p>
            <a:r>
              <a:rPr lang="en-RW" sz="1400" dirty="0">
                <a:latin typeface="Avenir Book" panose="02000503020000020003" pitchFamily="2" charset="0"/>
              </a:rPr>
              <a:t>Cultural</a:t>
            </a:r>
          </a:p>
        </p:txBody>
      </p:sp>
      <p:pic>
        <p:nvPicPr>
          <p:cNvPr id="31" name="Picture 30">
            <a:extLst>
              <a:ext uri="{FF2B5EF4-FFF2-40B4-BE49-F238E27FC236}">
                <a16:creationId xmlns:a16="http://schemas.microsoft.com/office/drawing/2014/main" id="{4E1274D0-FF22-CB3F-D374-B65B6296C962}"/>
              </a:ext>
            </a:extLst>
          </p:cNvPr>
          <p:cNvPicPr>
            <a:picLocks noChangeAspect="1"/>
          </p:cNvPicPr>
          <p:nvPr/>
        </p:nvPicPr>
        <p:blipFill>
          <a:blip r:embed="rId8"/>
          <a:stretch>
            <a:fillRect/>
          </a:stretch>
        </p:blipFill>
        <p:spPr>
          <a:xfrm>
            <a:off x="2492242" y="3171634"/>
            <a:ext cx="305383" cy="431536"/>
          </a:xfrm>
          <a:prstGeom prst="rect">
            <a:avLst/>
          </a:prstGeom>
        </p:spPr>
      </p:pic>
      <p:pic>
        <p:nvPicPr>
          <p:cNvPr id="8" name="Graphic 7" descr="Thought bubble outline">
            <a:extLst>
              <a:ext uri="{FF2B5EF4-FFF2-40B4-BE49-F238E27FC236}">
                <a16:creationId xmlns:a16="http://schemas.microsoft.com/office/drawing/2014/main" id="{B0C7C214-3C6A-12C9-0C4B-34418BD10C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31767" y="772885"/>
            <a:ext cx="1611087" cy="1611087"/>
          </a:xfrm>
          <a:prstGeom prst="rect">
            <a:avLst/>
          </a:prstGeom>
        </p:spPr>
      </p:pic>
      <p:sp>
        <p:nvSpPr>
          <p:cNvPr id="33" name="TextBox 32">
            <a:extLst>
              <a:ext uri="{FF2B5EF4-FFF2-40B4-BE49-F238E27FC236}">
                <a16:creationId xmlns:a16="http://schemas.microsoft.com/office/drawing/2014/main" id="{908FB330-B58C-355F-04B5-5279CB2E308E}"/>
              </a:ext>
            </a:extLst>
          </p:cNvPr>
          <p:cNvSpPr txBox="1"/>
          <p:nvPr/>
        </p:nvSpPr>
        <p:spPr>
          <a:xfrm>
            <a:off x="1992085" y="3820884"/>
            <a:ext cx="1175655" cy="523220"/>
          </a:xfrm>
          <a:prstGeom prst="rect">
            <a:avLst/>
          </a:prstGeom>
          <a:noFill/>
        </p:spPr>
        <p:txBody>
          <a:bodyPr wrap="square" rtlCol="0">
            <a:spAutoFit/>
          </a:bodyPr>
          <a:lstStyle/>
          <a:p>
            <a:pPr algn="ctr"/>
            <a:r>
              <a:rPr lang="en-RW" sz="1400" dirty="0">
                <a:latin typeface="Avenir Book" panose="02000503020000020003" pitchFamily="2" charset="0"/>
              </a:rPr>
              <a:t>Empathetic Interaction</a:t>
            </a:r>
          </a:p>
        </p:txBody>
      </p:sp>
      <p:pic>
        <p:nvPicPr>
          <p:cNvPr id="34" name="Graphic 33" descr="Line arrow: Straight outline">
            <a:extLst>
              <a:ext uri="{FF2B5EF4-FFF2-40B4-BE49-F238E27FC236}">
                <a16:creationId xmlns:a16="http://schemas.microsoft.com/office/drawing/2014/main" id="{ACBFB237-D95D-5241-5538-7B12DFD9C1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55367" y="2536371"/>
            <a:ext cx="914400" cy="914400"/>
          </a:xfrm>
          <a:prstGeom prst="rect">
            <a:avLst/>
          </a:prstGeom>
        </p:spPr>
      </p:pic>
      <p:pic>
        <p:nvPicPr>
          <p:cNvPr id="35" name="Graphic 34" descr="Line arrow: Straight outline">
            <a:extLst>
              <a:ext uri="{FF2B5EF4-FFF2-40B4-BE49-F238E27FC236}">
                <a16:creationId xmlns:a16="http://schemas.microsoft.com/office/drawing/2014/main" id="{89516667-DC1C-01B1-96A1-5B04B53A75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2155367" y="3167743"/>
            <a:ext cx="914400" cy="914400"/>
          </a:xfrm>
          <a:prstGeom prst="rect">
            <a:avLst/>
          </a:prstGeom>
        </p:spPr>
      </p:pic>
      <p:pic>
        <p:nvPicPr>
          <p:cNvPr id="38" name="Graphic 37" descr="Thought bubble outline">
            <a:extLst>
              <a:ext uri="{FF2B5EF4-FFF2-40B4-BE49-F238E27FC236}">
                <a16:creationId xmlns:a16="http://schemas.microsoft.com/office/drawing/2014/main" id="{6767D987-1C8A-9F30-1729-D731BF0F9C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2427509" y="772883"/>
            <a:ext cx="1611087" cy="1611087"/>
          </a:xfrm>
          <a:prstGeom prst="rect">
            <a:avLst/>
          </a:prstGeom>
        </p:spPr>
      </p:pic>
      <p:pic>
        <p:nvPicPr>
          <p:cNvPr id="40" name="Picture 39">
            <a:extLst>
              <a:ext uri="{FF2B5EF4-FFF2-40B4-BE49-F238E27FC236}">
                <a16:creationId xmlns:a16="http://schemas.microsoft.com/office/drawing/2014/main" id="{47745D00-C7AB-AC42-610A-400B61D3EC0A}"/>
              </a:ext>
            </a:extLst>
          </p:cNvPr>
          <p:cNvPicPr>
            <a:picLocks noChangeAspect="1"/>
          </p:cNvPicPr>
          <p:nvPr/>
        </p:nvPicPr>
        <p:blipFill>
          <a:blip r:embed="rId11"/>
          <a:stretch>
            <a:fillRect/>
          </a:stretch>
        </p:blipFill>
        <p:spPr>
          <a:xfrm>
            <a:off x="7163695" y="1581986"/>
            <a:ext cx="5028305" cy="3349242"/>
          </a:xfrm>
          <a:prstGeom prst="rect">
            <a:avLst/>
          </a:prstGeom>
        </p:spPr>
      </p:pic>
      <p:pic>
        <p:nvPicPr>
          <p:cNvPr id="41" name="Graphic 40" descr="Line arrow: Straight outline">
            <a:extLst>
              <a:ext uri="{FF2B5EF4-FFF2-40B4-BE49-F238E27FC236}">
                <a16:creationId xmlns:a16="http://schemas.microsoft.com/office/drawing/2014/main" id="{2E20279D-91F0-6836-7620-01AA0994C5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5854" y="2830281"/>
            <a:ext cx="914400" cy="914400"/>
          </a:xfrm>
          <a:prstGeom prst="rect">
            <a:avLst/>
          </a:prstGeom>
        </p:spPr>
      </p:pic>
      <p:pic>
        <p:nvPicPr>
          <p:cNvPr id="43" name="Picture 42">
            <a:extLst>
              <a:ext uri="{FF2B5EF4-FFF2-40B4-BE49-F238E27FC236}">
                <a16:creationId xmlns:a16="http://schemas.microsoft.com/office/drawing/2014/main" id="{AD6C5073-9512-EDDA-DC34-C92FC0C39C73}"/>
              </a:ext>
            </a:extLst>
          </p:cNvPr>
          <p:cNvPicPr>
            <a:picLocks noChangeAspect="1"/>
          </p:cNvPicPr>
          <p:nvPr/>
        </p:nvPicPr>
        <p:blipFill>
          <a:blip r:embed="rId12"/>
          <a:stretch>
            <a:fillRect/>
          </a:stretch>
        </p:blipFill>
        <p:spPr>
          <a:xfrm flipH="1">
            <a:off x="790585" y="2068285"/>
            <a:ext cx="1133633" cy="2416629"/>
          </a:xfrm>
          <a:prstGeom prst="rect">
            <a:avLst/>
          </a:prstGeom>
        </p:spPr>
      </p:pic>
      <p:pic>
        <p:nvPicPr>
          <p:cNvPr id="44" name="Picture 43">
            <a:extLst>
              <a:ext uri="{FF2B5EF4-FFF2-40B4-BE49-F238E27FC236}">
                <a16:creationId xmlns:a16="http://schemas.microsoft.com/office/drawing/2014/main" id="{14DB7DC3-55C1-379F-CD12-0E31F93B05AB}"/>
              </a:ext>
            </a:extLst>
          </p:cNvPr>
          <p:cNvPicPr>
            <a:picLocks noChangeAspect="1"/>
          </p:cNvPicPr>
          <p:nvPr/>
        </p:nvPicPr>
        <p:blipFill>
          <a:blip r:embed="rId11"/>
          <a:stretch>
            <a:fillRect/>
          </a:stretch>
        </p:blipFill>
        <p:spPr>
          <a:xfrm>
            <a:off x="4260139" y="1170432"/>
            <a:ext cx="732167" cy="487680"/>
          </a:xfrm>
          <a:prstGeom prst="rect">
            <a:avLst/>
          </a:prstGeom>
        </p:spPr>
      </p:pic>
      <p:pic>
        <p:nvPicPr>
          <p:cNvPr id="30" name="Picture 29">
            <a:extLst>
              <a:ext uri="{FF2B5EF4-FFF2-40B4-BE49-F238E27FC236}">
                <a16:creationId xmlns:a16="http://schemas.microsoft.com/office/drawing/2014/main" id="{97E8262F-A541-417D-3D7D-044A8850D385}"/>
              </a:ext>
            </a:extLst>
          </p:cNvPr>
          <p:cNvPicPr>
            <a:picLocks noChangeAspect="1"/>
          </p:cNvPicPr>
          <p:nvPr/>
        </p:nvPicPr>
        <p:blipFill>
          <a:blip r:embed="rId12"/>
          <a:stretch>
            <a:fillRect/>
          </a:stretch>
        </p:blipFill>
        <p:spPr>
          <a:xfrm flipH="1">
            <a:off x="3156001" y="1150531"/>
            <a:ext cx="249543" cy="531965"/>
          </a:xfrm>
          <a:prstGeom prst="rect">
            <a:avLst/>
          </a:prstGeom>
        </p:spPr>
      </p:pic>
      <p:sp>
        <p:nvSpPr>
          <p:cNvPr id="2" name="Rounded Rectangle 1">
            <a:extLst>
              <a:ext uri="{FF2B5EF4-FFF2-40B4-BE49-F238E27FC236}">
                <a16:creationId xmlns:a16="http://schemas.microsoft.com/office/drawing/2014/main" id="{186FBC6A-3FC1-76AB-C05E-13915491EBEE}"/>
              </a:ext>
            </a:extLst>
          </p:cNvPr>
          <p:cNvSpPr/>
          <p:nvPr/>
        </p:nvSpPr>
        <p:spPr>
          <a:xfrm>
            <a:off x="3918062" y="772883"/>
            <a:ext cx="8163448" cy="3959137"/>
          </a:xfrm>
          <a:prstGeom prst="roundRect">
            <a:avLst>
              <a:gd name="adj" fmla="val 11759"/>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W"/>
          </a:p>
        </p:txBody>
      </p:sp>
      <p:pic>
        <p:nvPicPr>
          <p:cNvPr id="4" name="Picture 3">
            <a:extLst>
              <a:ext uri="{FF2B5EF4-FFF2-40B4-BE49-F238E27FC236}">
                <a16:creationId xmlns:a16="http://schemas.microsoft.com/office/drawing/2014/main" id="{8C672691-7458-920C-AF2C-9B3292FD9161}"/>
              </a:ext>
            </a:extLst>
          </p:cNvPr>
          <p:cNvPicPr>
            <a:picLocks noChangeAspect="1"/>
          </p:cNvPicPr>
          <p:nvPr/>
        </p:nvPicPr>
        <p:blipFill>
          <a:blip r:embed="rId13"/>
          <a:stretch>
            <a:fillRect/>
          </a:stretch>
        </p:blipFill>
        <p:spPr>
          <a:xfrm>
            <a:off x="6874040" y="5260845"/>
            <a:ext cx="1252427" cy="403389"/>
          </a:xfrm>
          <a:prstGeom prst="rect">
            <a:avLst/>
          </a:prstGeom>
        </p:spPr>
      </p:pic>
      <p:pic>
        <p:nvPicPr>
          <p:cNvPr id="6" name="Picture 5">
            <a:extLst>
              <a:ext uri="{FF2B5EF4-FFF2-40B4-BE49-F238E27FC236}">
                <a16:creationId xmlns:a16="http://schemas.microsoft.com/office/drawing/2014/main" id="{F8CF9455-EDA5-7F4A-3C0A-3445007BD73B}"/>
              </a:ext>
            </a:extLst>
          </p:cNvPr>
          <p:cNvPicPr>
            <a:picLocks noChangeAspect="1"/>
          </p:cNvPicPr>
          <p:nvPr/>
        </p:nvPicPr>
        <p:blipFill>
          <a:blip r:embed="rId14"/>
          <a:stretch>
            <a:fillRect/>
          </a:stretch>
        </p:blipFill>
        <p:spPr>
          <a:xfrm>
            <a:off x="5839396" y="5105400"/>
            <a:ext cx="467239" cy="1117669"/>
          </a:xfrm>
          <a:prstGeom prst="rect">
            <a:avLst/>
          </a:prstGeom>
        </p:spPr>
      </p:pic>
      <p:sp>
        <p:nvSpPr>
          <p:cNvPr id="3" name="Right Brace 2">
            <a:extLst>
              <a:ext uri="{FF2B5EF4-FFF2-40B4-BE49-F238E27FC236}">
                <a16:creationId xmlns:a16="http://schemas.microsoft.com/office/drawing/2014/main" id="{2AF8C2CA-7FDC-1209-FE46-D3E9C0215E66}"/>
              </a:ext>
            </a:extLst>
          </p:cNvPr>
          <p:cNvSpPr/>
          <p:nvPr/>
        </p:nvSpPr>
        <p:spPr>
          <a:xfrm>
            <a:off x="6324597" y="5113020"/>
            <a:ext cx="130628" cy="634637"/>
          </a:xfrm>
          <a:prstGeom prst="rightBrace">
            <a:avLst>
              <a:gd name="adj1" fmla="val 32407"/>
              <a:gd name="adj2" fmla="val 50595"/>
            </a:avLst>
          </a:prstGeom>
          <a:ln w="1905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RW"/>
          </a:p>
        </p:txBody>
      </p:sp>
    </p:spTree>
    <p:extLst>
      <p:ext uri="{BB962C8B-B14F-4D97-AF65-F5344CB8AC3E}">
        <p14:creationId xmlns:p14="http://schemas.microsoft.com/office/powerpoint/2010/main" val="424290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3628B-FDA5-8E65-8A45-502556781A79}"/>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BA4AE23-DAF5-D599-28AC-44D90B46B7FD}"/>
              </a:ext>
            </a:extLst>
          </p:cNvPr>
          <p:cNvPicPr>
            <a:picLocks noChangeAspect="1"/>
          </p:cNvPicPr>
          <p:nvPr/>
        </p:nvPicPr>
        <p:blipFill>
          <a:blip r:embed="rId3"/>
          <a:stretch>
            <a:fillRect/>
          </a:stretch>
        </p:blipFill>
        <p:spPr>
          <a:xfrm>
            <a:off x="3264374" y="2068284"/>
            <a:ext cx="1380247" cy="2458420"/>
          </a:xfrm>
          <a:prstGeom prst="rect">
            <a:avLst/>
          </a:prstGeom>
        </p:spPr>
      </p:pic>
      <p:pic>
        <p:nvPicPr>
          <p:cNvPr id="21" name="Graphic 20" descr="Database outline">
            <a:extLst>
              <a:ext uri="{FF2B5EF4-FFF2-40B4-BE49-F238E27FC236}">
                <a16:creationId xmlns:a16="http://schemas.microsoft.com/office/drawing/2014/main" id="{D9C81330-8A83-C6B3-BAF0-E1A2C7AE20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2739" y="2481941"/>
            <a:ext cx="1850572" cy="1556658"/>
          </a:xfrm>
          <a:prstGeom prst="rect">
            <a:avLst/>
          </a:prstGeom>
        </p:spPr>
      </p:pic>
      <p:pic>
        <p:nvPicPr>
          <p:cNvPr id="23" name="Graphic 22" descr="Line arrow: Straight outline">
            <a:extLst>
              <a:ext uri="{FF2B5EF4-FFF2-40B4-BE49-F238E27FC236}">
                <a16:creationId xmlns:a16="http://schemas.microsoft.com/office/drawing/2014/main" id="{4B27FF02-F58B-4F83-0513-5B49AECEAF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4024" y="2830285"/>
            <a:ext cx="914400" cy="914400"/>
          </a:xfrm>
          <a:prstGeom prst="rect">
            <a:avLst/>
          </a:prstGeom>
        </p:spPr>
      </p:pic>
      <p:sp>
        <p:nvSpPr>
          <p:cNvPr id="25" name="Oval 24">
            <a:extLst>
              <a:ext uri="{FF2B5EF4-FFF2-40B4-BE49-F238E27FC236}">
                <a16:creationId xmlns:a16="http://schemas.microsoft.com/office/drawing/2014/main" id="{5B79D698-DFEA-9D2F-89C9-7BBF13B5357A}"/>
              </a:ext>
            </a:extLst>
          </p:cNvPr>
          <p:cNvSpPr/>
          <p:nvPr/>
        </p:nvSpPr>
        <p:spPr>
          <a:xfrm flipH="1">
            <a:off x="6302825" y="2993571"/>
            <a:ext cx="185058" cy="1741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26" name="Oval 25">
            <a:extLst>
              <a:ext uri="{FF2B5EF4-FFF2-40B4-BE49-F238E27FC236}">
                <a16:creationId xmlns:a16="http://schemas.microsoft.com/office/drawing/2014/main" id="{54633B43-EABE-077B-A069-B43B9934C186}"/>
              </a:ext>
            </a:extLst>
          </p:cNvPr>
          <p:cNvSpPr/>
          <p:nvPr/>
        </p:nvSpPr>
        <p:spPr>
          <a:xfrm flipV="1">
            <a:off x="6324597" y="3320142"/>
            <a:ext cx="130628" cy="1197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27" name="Oval 26">
            <a:extLst>
              <a:ext uri="{FF2B5EF4-FFF2-40B4-BE49-F238E27FC236}">
                <a16:creationId xmlns:a16="http://schemas.microsoft.com/office/drawing/2014/main" id="{8FDF8A33-4516-A932-ABBA-BFCF9E7E9C44}"/>
              </a:ext>
            </a:extLst>
          </p:cNvPr>
          <p:cNvSpPr/>
          <p:nvPr/>
        </p:nvSpPr>
        <p:spPr>
          <a:xfrm flipV="1">
            <a:off x="6346369" y="3646713"/>
            <a:ext cx="130628" cy="1197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28" name="TextBox 27">
            <a:extLst>
              <a:ext uri="{FF2B5EF4-FFF2-40B4-BE49-F238E27FC236}">
                <a16:creationId xmlns:a16="http://schemas.microsoft.com/office/drawing/2014/main" id="{21BEFAA6-249C-7735-38F6-AC9AAD1D394F}"/>
              </a:ext>
            </a:extLst>
          </p:cNvPr>
          <p:cNvSpPr txBox="1"/>
          <p:nvPr/>
        </p:nvSpPr>
        <p:spPr>
          <a:xfrm>
            <a:off x="5627913" y="2917370"/>
            <a:ext cx="817853" cy="307777"/>
          </a:xfrm>
          <a:prstGeom prst="rect">
            <a:avLst/>
          </a:prstGeom>
          <a:noFill/>
        </p:spPr>
        <p:txBody>
          <a:bodyPr wrap="none" rtlCol="0">
            <a:spAutoFit/>
          </a:bodyPr>
          <a:lstStyle/>
          <a:p>
            <a:r>
              <a:rPr lang="en-RW" sz="1400" dirty="0">
                <a:latin typeface="Avenir Book" panose="02000503020000020003" pitchFamily="2" charset="0"/>
              </a:rPr>
              <a:t>General</a:t>
            </a:r>
          </a:p>
        </p:txBody>
      </p:sp>
      <p:sp>
        <p:nvSpPr>
          <p:cNvPr id="29" name="TextBox 28">
            <a:extLst>
              <a:ext uri="{FF2B5EF4-FFF2-40B4-BE49-F238E27FC236}">
                <a16:creationId xmlns:a16="http://schemas.microsoft.com/office/drawing/2014/main" id="{6383615D-7591-E7A9-BD95-7DF38B6749D6}"/>
              </a:ext>
            </a:extLst>
          </p:cNvPr>
          <p:cNvSpPr txBox="1"/>
          <p:nvPr/>
        </p:nvSpPr>
        <p:spPr>
          <a:xfrm>
            <a:off x="5464627" y="3548742"/>
            <a:ext cx="1093569" cy="307777"/>
          </a:xfrm>
          <a:prstGeom prst="rect">
            <a:avLst/>
          </a:prstGeom>
          <a:noFill/>
        </p:spPr>
        <p:txBody>
          <a:bodyPr wrap="none" rtlCol="0">
            <a:spAutoFit/>
          </a:bodyPr>
          <a:lstStyle/>
          <a:p>
            <a:r>
              <a:rPr lang="en-RW" sz="1400" dirty="0">
                <a:latin typeface="Avenir Book" panose="02000503020000020003" pitchFamily="2" charset="0"/>
              </a:rPr>
              <a:t>Knowledge</a:t>
            </a:r>
          </a:p>
        </p:txBody>
      </p:sp>
      <p:sp>
        <p:nvSpPr>
          <p:cNvPr id="24" name="TextBox 23">
            <a:extLst>
              <a:ext uri="{FF2B5EF4-FFF2-40B4-BE49-F238E27FC236}">
                <a16:creationId xmlns:a16="http://schemas.microsoft.com/office/drawing/2014/main" id="{BFE6E9E0-BD3A-ED96-78A1-FB01623216EE}"/>
              </a:ext>
            </a:extLst>
          </p:cNvPr>
          <p:cNvSpPr txBox="1"/>
          <p:nvPr/>
        </p:nvSpPr>
        <p:spPr>
          <a:xfrm>
            <a:off x="5627913" y="3243941"/>
            <a:ext cx="808235" cy="307777"/>
          </a:xfrm>
          <a:prstGeom prst="rect">
            <a:avLst/>
          </a:prstGeom>
          <a:noFill/>
        </p:spPr>
        <p:txBody>
          <a:bodyPr wrap="none" rtlCol="0">
            <a:spAutoFit/>
          </a:bodyPr>
          <a:lstStyle/>
          <a:p>
            <a:r>
              <a:rPr lang="en-RW" sz="1400" dirty="0">
                <a:latin typeface="Avenir Book" panose="02000503020000020003" pitchFamily="2" charset="0"/>
              </a:rPr>
              <a:t>Cultural</a:t>
            </a:r>
          </a:p>
        </p:txBody>
      </p:sp>
      <p:pic>
        <p:nvPicPr>
          <p:cNvPr id="31" name="Picture 30">
            <a:extLst>
              <a:ext uri="{FF2B5EF4-FFF2-40B4-BE49-F238E27FC236}">
                <a16:creationId xmlns:a16="http://schemas.microsoft.com/office/drawing/2014/main" id="{ED2B66F6-76C4-9658-2923-5E7DBB8E77B1}"/>
              </a:ext>
            </a:extLst>
          </p:cNvPr>
          <p:cNvPicPr>
            <a:picLocks noChangeAspect="1"/>
          </p:cNvPicPr>
          <p:nvPr/>
        </p:nvPicPr>
        <p:blipFill>
          <a:blip r:embed="rId8"/>
          <a:stretch>
            <a:fillRect/>
          </a:stretch>
        </p:blipFill>
        <p:spPr>
          <a:xfrm>
            <a:off x="2492242" y="3171634"/>
            <a:ext cx="305383" cy="431536"/>
          </a:xfrm>
          <a:prstGeom prst="rect">
            <a:avLst/>
          </a:prstGeom>
        </p:spPr>
      </p:pic>
      <p:pic>
        <p:nvPicPr>
          <p:cNvPr id="8" name="Graphic 7" descr="Thought bubble outline">
            <a:extLst>
              <a:ext uri="{FF2B5EF4-FFF2-40B4-BE49-F238E27FC236}">
                <a16:creationId xmlns:a16="http://schemas.microsoft.com/office/drawing/2014/main" id="{6E4FEB82-9A32-ED49-6108-991E303B4D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31767" y="772885"/>
            <a:ext cx="1611087" cy="1611087"/>
          </a:xfrm>
          <a:prstGeom prst="rect">
            <a:avLst/>
          </a:prstGeom>
        </p:spPr>
      </p:pic>
      <p:sp>
        <p:nvSpPr>
          <p:cNvPr id="33" name="TextBox 32">
            <a:extLst>
              <a:ext uri="{FF2B5EF4-FFF2-40B4-BE49-F238E27FC236}">
                <a16:creationId xmlns:a16="http://schemas.microsoft.com/office/drawing/2014/main" id="{B0547425-D08E-F72C-C64F-D64530854A9A}"/>
              </a:ext>
            </a:extLst>
          </p:cNvPr>
          <p:cNvSpPr txBox="1"/>
          <p:nvPr/>
        </p:nvSpPr>
        <p:spPr>
          <a:xfrm>
            <a:off x="1992085" y="3820884"/>
            <a:ext cx="1175655" cy="523220"/>
          </a:xfrm>
          <a:prstGeom prst="rect">
            <a:avLst/>
          </a:prstGeom>
          <a:noFill/>
        </p:spPr>
        <p:txBody>
          <a:bodyPr wrap="square" rtlCol="0">
            <a:spAutoFit/>
          </a:bodyPr>
          <a:lstStyle/>
          <a:p>
            <a:pPr algn="ctr"/>
            <a:r>
              <a:rPr lang="en-RW" sz="1400" dirty="0">
                <a:latin typeface="Avenir Book" panose="02000503020000020003" pitchFamily="2" charset="0"/>
              </a:rPr>
              <a:t>Empathetic Interaction</a:t>
            </a:r>
          </a:p>
        </p:txBody>
      </p:sp>
      <p:pic>
        <p:nvPicPr>
          <p:cNvPr id="34" name="Graphic 33" descr="Line arrow: Straight outline">
            <a:extLst>
              <a:ext uri="{FF2B5EF4-FFF2-40B4-BE49-F238E27FC236}">
                <a16:creationId xmlns:a16="http://schemas.microsoft.com/office/drawing/2014/main" id="{29DAA53D-9DDE-8B84-1B97-A31D3FD0B3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55367" y="2536371"/>
            <a:ext cx="914400" cy="914400"/>
          </a:xfrm>
          <a:prstGeom prst="rect">
            <a:avLst/>
          </a:prstGeom>
        </p:spPr>
      </p:pic>
      <p:pic>
        <p:nvPicPr>
          <p:cNvPr id="35" name="Graphic 34" descr="Line arrow: Straight outline">
            <a:extLst>
              <a:ext uri="{FF2B5EF4-FFF2-40B4-BE49-F238E27FC236}">
                <a16:creationId xmlns:a16="http://schemas.microsoft.com/office/drawing/2014/main" id="{B053378C-93B6-2233-E509-50E70E3FA6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2155367" y="3167743"/>
            <a:ext cx="914400" cy="914400"/>
          </a:xfrm>
          <a:prstGeom prst="rect">
            <a:avLst/>
          </a:prstGeom>
        </p:spPr>
      </p:pic>
      <p:pic>
        <p:nvPicPr>
          <p:cNvPr id="38" name="Graphic 37" descr="Thought bubble outline">
            <a:extLst>
              <a:ext uri="{FF2B5EF4-FFF2-40B4-BE49-F238E27FC236}">
                <a16:creationId xmlns:a16="http://schemas.microsoft.com/office/drawing/2014/main" id="{EF03F7DA-3574-BA60-18C7-5C085C7508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2427509" y="772883"/>
            <a:ext cx="1611087" cy="1611087"/>
          </a:xfrm>
          <a:prstGeom prst="rect">
            <a:avLst/>
          </a:prstGeom>
        </p:spPr>
      </p:pic>
      <p:pic>
        <p:nvPicPr>
          <p:cNvPr id="40" name="Picture 39">
            <a:extLst>
              <a:ext uri="{FF2B5EF4-FFF2-40B4-BE49-F238E27FC236}">
                <a16:creationId xmlns:a16="http://schemas.microsoft.com/office/drawing/2014/main" id="{0A0FB600-D63B-8248-0A6B-E6DB0FE400A8}"/>
              </a:ext>
            </a:extLst>
          </p:cNvPr>
          <p:cNvPicPr>
            <a:picLocks noChangeAspect="1"/>
          </p:cNvPicPr>
          <p:nvPr/>
        </p:nvPicPr>
        <p:blipFill>
          <a:blip r:embed="rId11"/>
          <a:stretch>
            <a:fillRect/>
          </a:stretch>
        </p:blipFill>
        <p:spPr>
          <a:xfrm>
            <a:off x="7163695" y="1581986"/>
            <a:ext cx="5028305" cy="3349242"/>
          </a:xfrm>
          <a:prstGeom prst="rect">
            <a:avLst/>
          </a:prstGeom>
        </p:spPr>
      </p:pic>
      <p:pic>
        <p:nvPicPr>
          <p:cNvPr id="41" name="Graphic 40" descr="Line arrow: Straight outline">
            <a:extLst>
              <a:ext uri="{FF2B5EF4-FFF2-40B4-BE49-F238E27FC236}">
                <a16:creationId xmlns:a16="http://schemas.microsoft.com/office/drawing/2014/main" id="{0B6830A9-00F1-62D7-73FA-8AC4970388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5854" y="2830281"/>
            <a:ext cx="914400" cy="914400"/>
          </a:xfrm>
          <a:prstGeom prst="rect">
            <a:avLst/>
          </a:prstGeom>
        </p:spPr>
      </p:pic>
      <p:pic>
        <p:nvPicPr>
          <p:cNvPr id="43" name="Picture 42">
            <a:extLst>
              <a:ext uri="{FF2B5EF4-FFF2-40B4-BE49-F238E27FC236}">
                <a16:creationId xmlns:a16="http://schemas.microsoft.com/office/drawing/2014/main" id="{8AE9E88E-72ED-43A9-105F-E01AC7FBE95B}"/>
              </a:ext>
            </a:extLst>
          </p:cNvPr>
          <p:cNvPicPr>
            <a:picLocks noChangeAspect="1"/>
          </p:cNvPicPr>
          <p:nvPr/>
        </p:nvPicPr>
        <p:blipFill>
          <a:blip r:embed="rId12"/>
          <a:stretch>
            <a:fillRect/>
          </a:stretch>
        </p:blipFill>
        <p:spPr>
          <a:xfrm flipH="1">
            <a:off x="790585" y="2068285"/>
            <a:ext cx="1133633" cy="2416629"/>
          </a:xfrm>
          <a:prstGeom prst="rect">
            <a:avLst/>
          </a:prstGeom>
        </p:spPr>
      </p:pic>
      <p:pic>
        <p:nvPicPr>
          <p:cNvPr id="44" name="Picture 43">
            <a:extLst>
              <a:ext uri="{FF2B5EF4-FFF2-40B4-BE49-F238E27FC236}">
                <a16:creationId xmlns:a16="http://schemas.microsoft.com/office/drawing/2014/main" id="{9F6F5F51-E631-1657-3284-DA3944B5EF6A}"/>
              </a:ext>
            </a:extLst>
          </p:cNvPr>
          <p:cNvPicPr>
            <a:picLocks noChangeAspect="1"/>
          </p:cNvPicPr>
          <p:nvPr/>
        </p:nvPicPr>
        <p:blipFill>
          <a:blip r:embed="rId11"/>
          <a:stretch>
            <a:fillRect/>
          </a:stretch>
        </p:blipFill>
        <p:spPr>
          <a:xfrm>
            <a:off x="4260139" y="1170432"/>
            <a:ext cx="732167" cy="487680"/>
          </a:xfrm>
          <a:prstGeom prst="rect">
            <a:avLst/>
          </a:prstGeom>
        </p:spPr>
      </p:pic>
      <p:pic>
        <p:nvPicPr>
          <p:cNvPr id="30" name="Picture 29">
            <a:extLst>
              <a:ext uri="{FF2B5EF4-FFF2-40B4-BE49-F238E27FC236}">
                <a16:creationId xmlns:a16="http://schemas.microsoft.com/office/drawing/2014/main" id="{F93D0F13-5BA8-D765-35AA-F5F52114F9DB}"/>
              </a:ext>
            </a:extLst>
          </p:cNvPr>
          <p:cNvPicPr>
            <a:picLocks noChangeAspect="1"/>
          </p:cNvPicPr>
          <p:nvPr/>
        </p:nvPicPr>
        <p:blipFill>
          <a:blip r:embed="rId12"/>
          <a:stretch>
            <a:fillRect/>
          </a:stretch>
        </p:blipFill>
        <p:spPr>
          <a:xfrm flipH="1">
            <a:off x="3156001" y="1150531"/>
            <a:ext cx="249543" cy="531965"/>
          </a:xfrm>
          <a:prstGeom prst="rect">
            <a:avLst/>
          </a:prstGeom>
        </p:spPr>
      </p:pic>
      <p:sp>
        <p:nvSpPr>
          <p:cNvPr id="2" name="Rounded Rectangle 1">
            <a:extLst>
              <a:ext uri="{FF2B5EF4-FFF2-40B4-BE49-F238E27FC236}">
                <a16:creationId xmlns:a16="http://schemas.microsoft.com/office/drawing/2014/main" id="{16FDC174-AA07-07B7-B252-3D9AB33BACCB}"/>
              </a:ext>
            </a:extLst>
          </p:cNvPr>
          <p:cNvSpPr/>
          <p:nvPr/>
        </p:nvSpPr>
        <p:spPr>
          <a:xfrm>
            <a:off x="706668" y="772883"/>
            <a:ext cx="3226673" cy="3959137"/>
          </a:xfrm>
          <a:prstGeom prst="roundRect">
            <a:avLst>
              <a:gd name="adj" fmla="val 11759"/>
            </a:avLst>
          </a:prstGeom>
          <a:noFill/>
          <a:ln w="508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W"/>
          </a:p>
        </p:txBody>
      </p:sp>
      <p:sp>
        <p:nvSpPr>
          <p:cNvPr id="5" name="Rounded Rectangle 4">
            <a:extLst>
              <a:ext uri="{FF2B5EF4-FFF2-40B4-BE49-F238E27FC236}">
                <a16:creationId xmlns:a16="http://schemas.microsoft.com/office/drawing/2014/main" id="{7F4103CB-45F6-108B-7927-57878CD480DD}"/>
              </a:ext>
            </a:extLst>
          </p:cNvPr>
          <p:cNvSpPr/>
          <p:nvPr/>
        </p:nvSpPr>
        <p:spPr>
          <a:xfrm>
            <a:off x="753758" y="822959"/>
            <a:ext cx="3141266" cy="3863341"/>
          </a:xfrm>
          <a:prstGeom prst="roundRect">
            <a:avLst>
              <a:gd name="adj" fmla="val 10667"/>
            </a:avLst>
          </a:prstGeom>
          <a:noFill/>
          <a:ln w="508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W"/>
          </a:p>
        </p:txBody>
      </p:sp>
      <p:pic>
        <p:nvPicPr>
          <p:cNvPr id="6" name="Picture 5">
            <a:extLst>
              <a:ext uri="{FF2B5EF4-FFF2-40B4-BE49-F238E27FC236}">
                <a16:creationId xmlns:a16="http://schemas.microsoft.com/office/drawing/2014/main" id="{AB3CBB8D-9DCE-1B80-903C-163FE82C3961}"/>
              </a:ext>
            </a:extLst>
          </p:cNvPr>
          <p:cNvPicPr>
            <a:picLocks noChangeAspect="1"/>
          </p:cNvPicPr>
          <p:nvPr/>
        </p:nvPicPr>
        <p:blipFill>
          <a:blip r:embed="rId13"/>
          <a:stretch>
            <a:fillRect/>
          </a:stretch>
        </p:blipFill>
        <p:spPr>
          <a:xfrm>
            <a:off x="5839396" y="5105400"/>
            <a:ext cx="467239" cy="1117669"/>
          </a:xfrm>
          <a:prstGeom prst="rect">
            <a:avLst/>
          </a:prstGeom>
        </p:spPr>
      </p:pic>
      <p:sp>
        <p:nvSpPr>
          <p:cNvPr id="9" name="Right Brace 8">
            <a:extLst>
              <a:ext uri="{FF2B5EF4-FFF2-40B4-BE49-F238E27FC236}">
                <a16:creationId xmlns:a16="http://schemas.microsoft.com/office/drawing/2014/main" id="{4791AF92-D5B4-4A81-EF67-C984524EEA78}"/>
              </a:ext>
            </a:extLst>
          </p:cNvPr>
          <p:cNvSpPr/>
          <p:nvPr/>
        </p:nvSpPr>
        <p:spPr>
          <a:xfrm>
            <a:off x="6324597" y="5730949"/>
            <a:ext cx="130628" cy="356952"/>
          </a:xfrm>
          <a:prstGeom prst="rightBrace">
            <a:avLst>
              <a:gd name="adj1" fmla="val 32407"/>
              <a:gd name="adj2" fmla="val 50595"/>
            </a:avLst>
          </a:prstGeom>
          <a:ln w="19050">
            <a:solidFill>
              <a:srgbClr val="00B0F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RW"/>
          </a:p>
        </p:txBody>
      </p:sp>
    </p:spTree>
    <p:extLst>
      <p:ext uri="{BB962C8B-B14F-4D97-AF65-F5344CB8AC3E}">
        <p14:creationId xmlns:p14="http://schemas.microsoft.com/office/powerpoint/2010/main" val="1360752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224720233cd_0_150"/>
          <p:cNvSpPr txBox="1">
            <a:spLocks noGrp="1"/>
          </p:cNvSpPr>
          <p:nvPr>
            <p:ph type="body" idx="1"/>
          </p:nvPr>
        </p:nvSpPr>
        <p:spPr>
          <a:xfrm>
            <a:off x="609600" y="823178"/>
            <a:ext cx="10972800" cy="5009944"/>
          </a:xfrm>
          <a:prstGeom prst="rect">
            <a:avLst/>
          </a:prstGeom>
        </p:spPr>
        <p:txBody>
          <a:bodyPr spcFirstLastPara="1" wrap="square" lIns="91425" tIns="45700" rIns="91425" bIns="45700" anchor="t" anchorCtr="0">
            <a:normAutofit/>
          </a:bodyPr>
          <a:lstStyle/>
          <a:p>
            <a:pPr marL="0" lvl="0" indent="0" algn="l" rtl="0">
              <a:lnSpc>
                <a:spcPct val="150000"/>
              </a:lnSpc>
              <a:spcBef>
                <a:spcPts val="360"/>
              </a:spcBef>
              <a:spcAft>
                <a:spcPts val="0"/>
              </a:spcAft>
              <a:buNone/>
            </a:pPr>
            <a:r>
              <a:rPr lang="en-US" dirty="0">
                <a:latin typeface="Avenir Book" panose="02000503020000020003" pitchFamily="2" charset="0"/>
                <a:sym typeface="Arial"/>
              </a:rPr>
              <a:t>Pilot Survey of Rwandan Cultural Knowledge</a:t>
            </a:r>
            <a:endParaRPr dirty="0">
              <a:latin typeface="Avenir Book" panose="02000503020000020003" pitchFamily="2" charset="0"/>
              <a:sym typeface="Arial"/>
            </a:endParaRPr>
          </a:p>
          <a:p>
            <a:pPr marL="457200" lvl="0" indent="-342900" algn="l" rtl="0">
              <a:lnSpc>
                <a:spcPct val="200000"/>
              </a:lnSpc>
              <a:spcBef>
                <a:spcPts val="360"/>
              </a:spcBef>
              <a:spcAft>
                <a:spcPts val="0"/>
              </a:spcAft>
              <a:buSzPts val="1800"/>
              <a:buChar char="•"/>
            </a:pPr>
            <a:r>
              <a:rPr lang="en-US" sz="2000" dirty="0">
                <a:latin typeface="Avenir Book" panose="02000503020000020003" pitchFamily="2" charset="0"/>
              </a:rPr>
              <a:t>Online survey with </a:t>
            </a:r>
            <a:r>
              <a:rPr lang="en-US" sz="2000" dirty="0">
                <a:solidFill>
                  <a:srgbClr val="FF0000"/>
                </a:solidFill>
                <a:latin typeface="Avenir Book" panose="02000503020000020003" pitchFamily="2" charset="0"/>
              </a:rPr>
              <a:t>59</a:t>
            </a:r>
            <a:r>
              <a:rPr lang="en-US" sz="2000" dirty="0">
                <a:latin typeface="Avenir Book" panose="02000503020000020003" pitchFamily="2" charset="0"/>
              </a:rPr>
              <a:t> questions (</a:t>
            </a:r>
            <a:r>
              <a:rPr lang="en-US" sz="2000" dirty="0">
                <a:solidFill>
                  <a:srgbClr val="FF0000"/>
                </a:solidFill>
                <a:latin typeface="Avenir Book" panose="02000503020000020003" pitchFamily="2" charset="0"/>
              </a:rPr>
              <a:t>English</a:t>
            </a:r>
            <a:r>
              <a:rPr lang="en-US" sz="2000" dirty="0">
                <a:latin typeface="Avenir Book" panose="02000503020000020003" pitchFamily="2" charset="0"/>
              </a:rPr>
              <a:t> and </a:t>
            </a:r>
            <a:r>
              <a:rPr lang="en-US" sz="2000" dirty="0">
                <a:solidFill>
                  <a:srgbClr val="FF0000"/>
                </a:solidFill>
                <a:latin typeface="Avenir Book" panose="02000503020000020003" pitchFamily="2" charset="0"/>
              </a:rPr>
              <a:t>Kinyarwanda</a:t>
            </a:r>
            <a:r>
              <a:rPr lang="en-US" sz="2000" dirty="0">
                <a:latin typeface="Avenir Book" panose="02000503020000020003" pitchFamily="2" charset="0"/>
              </a:rPr>
              <a:t>)</a:t>
            </a:r>
          </a:p>
          <a:p>
            <a:pPr marL="457200" lvl="0" indent="-342900" algn="l" rtl="0">
              <a:lnSpc>
                <a:spcPct val="200000"/>
              </a:lnSpc>
              <a:spcBef>
                <a:spcPts val="360"/>
              </a:spcBef>
              <a:spcAft>
                <a:spcPts val="0"/>
              </a:spcAft>
              <a:buSzPts val="1800"/>
              <a:buChar char="•"/>
            </a:pPr>
            <a:r>
              <a:rPr lang="en-US" sz="2000" dirty="0">
                <a:latin typeface="Avenir Book" panose="02000503020000020003" pitchFamily="2" charset="0"/>
              </a:rPr>
              <a:t>Conducted at Carnegie Mellon University Africa</a:t>
            </a:r>
          </a:p>
          <a:p>
            <a:pPr marL="457200" lvl="0" indent="-342900" algn="l" rtl="0">
              <a:lnSpc>
                <a:spcPct val="200000"/>
              </a:lnSpc>
              <a:spcBef>
                <a:spcPts val="360"/>
              </a:spcBef>
              <a:spcAft>
                <a:spcPts val="0"/>
              </a:spcAft>
              <a:buSzPts val="1800"/>
              <a:buChar char="•"/>
            </a:pPr>
            <a:r>
              <a:rPr lang="en-US" sz="2000" dirty="0">
                <a:solidFill>
                  <a:srgbClr val="FF0000"/>
                </a:solidFill>
                <a:latin typeface="Avenir Book" panose="02000503020000020003" pitchFamily="2" charset="0"/>
              </a:rPr>
              <a:t>143</a:t>
            </a:r>
            <a:r>
              <a:rPr lang="en-US" sz="2000" dirty="0">
                <a:latin typeface="Avenir Book" panose="02000503020000020003" pitchFamily="2" charset="0"/>
              </a:rPr>
              <a:t> responses (108 in English, 35 in Kinyarwanda)</a:t>
            </a:r>
          </a:p>
          <a:p>
            <a:pPr marL="114300" lvl="0" indent="0" algn="l" rtl="0">
              <a:lnSpc>
                <a:spcPct val="200000"/>
              </a:lnSpc>
              <a:spcBef>
                <a:spcPts val="360"/>
              </a:spcBef>
              <a:spcAft>
                <a:spcPts val="0"/>
              </a:spcAft>
              <a:buSzPts val="1800"/>
              <a:buNone/>
            </a:pPr>
            <a:endParaRPr lang="en-US" sz="2000" dirty="0"/>
          </a:p>
        </p:txBody>
      </p:sp>
      <p:pic>
        <p:nvPicPr>
          <p:cNvPr id="3" name="Google Shape;102;g224720233cd_0_0">
            <a:extLst>
              <a:ext uri="{FF2B5EF4-FFF2-40B4-BE49-F238E27FC236}">
                <a16:creationId xmlns:a16="http://schemas.microsoft.com/office/drawing/2014/main" id="{7FEF1E23-A6E3-124A-FBEE-27C0B8F4CF7E}"/>
              </a:ext>
            </a:extLst>
          </p:cNvPr>
          <p:cNvPicPr preferRelativeResize="0"/>
          <p:nvPr/>
        </p:nvPicPr>
        <p:blipFill>
          <a:blip r:embed="rId3">
            <a:alphaModFix/>
          </a:blip>
          <a:stretch>
            <a:fillRect/>
          </a:stretch>
        </p:blipFill>
        <p:spPr>
          <a:xfrm>
            <a:off x="4327228" y="3571686"/>
            <a:ext cx="2684797" cy="2345393"/>
          </a:xfrm>
          <a:prstGeom prst="rect">
            <a:avLst/>
          </a:prstGeom>
          <a:noFill/>
          <a:ln>
            <a:noFill/>
          </a:ln>
        </p:spPr>
      </p:pic>
      <p:pic>
        <p:nvPicPr>
          <p:cNvPr id="4" name="Google Shape;103;g224720233cd_0_0">
            <a:extLst>
              <a:ext uri="{FF2B5EF4-FFF2-40B4-BE49-F238E27FC236}">
                <a16:creationId xmlns:a16="http://schemas.microsoft.com/office/drawing/2014/main" id="{358202E9-4881-9B6D-42AB-5C88443591E7}"/>
              </a:ext>
            </a:extLst>
          </p:cNvPr>
          <p:cNvPicPr preferRelativeResize="0"/>
          <p:nvPr/>
        </p:nvPicPr>
        <p:blipFill>
          <a:blip r:embed="rId4">
            <a:alphaModFix/>
          </a:blip>
          <a:stretch>
            <a:fillRect/>
          </a:stretch>
        </p:blipFill>
        <p:spPr>
          <a:xfrm>
            <a:off x="2509219" y="3560614"/>
            <a:ext cx="1348118" cy="2356465"/>
          </a:xfrm>
          <a:prstGeom prst="rect">
            <a:avLst/>
          </a:prstGeom>
          <a:noFill/>
          <a:ln>
            <a:noFill/>
          </a:ln>
        </p:spPr>
      </p:pic>
      <p:pic>
        <p:nvPicPr>
          <p:cNvPr id="5" name="Google Shape;104;g224720233cd_0_0">
            <a:extLst>
              <a:ext uri="{FF2B5EF4-FFF2-40B4-BE49-F238E27FC236}">
                <a16:creationId xmlns:a16="http://schemas.microsoft.com/office/drawing/2014/main" id="{3A5FFA60-8633-4C80-8E07-A5CFAE6D277B}"/>
              </a:ext>
            </a:extLst>
          </p:cNvPr>
          <p:cNvPicPr preferRelativeResize="0"/>
          <p:nvPr/>
        </p:nvPicPr>
        <p:blipFill>
          <a:blip r:embed="rId5">
            <a:alphaModFix/>
          </a:blip>
          <a:stretch>
            <a:fillRect/>
          </a:stretch>
        </p:blipFill>
        <p:spPr>
          <a:xfrm>
            <a:off x="942154" y="3560614"/>
            <a:ext cx="1348118" cy="2438070"/>
          </a:xfrm>
          <a:prstGeom prst="rect">
            <a:avLst/>
          </a:prstGeom>
          <a:noFill/>
          <a:ln>
            <a:noFill/>
          </a:ln>
        </p:spPr>
      </p:pic>
      <p:pic>
        <p:nvPicPr>
          <p:cNvPr id="6" name="Picture 4">
            <a:extLst>
              <a:ext uri="{FF2B5EF4-FFF2-40B4-BE49-F238E27FC236}">
                <a16:creationId xmlns:a16="http://schemas.microsoft.com/office/drawing/2014/main" id="{B7887C05-CC3A-15E6-6A61-46DE485744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64773" y="823178"/>
            <a:ext cx="3717627" cy="3212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DAA1EA-9E1A-026C-8187-CE56CA515261}"/>
              </a:ext>
            </a:extLst>
          </p:cNvPr>
          <p:cNvSpPr txBox="1"/>
          <p:nvPr/>
        </p:nvSpPr>
        <p:spPr>
          <a:xfrm>
            <a:off x="2881489" y="6045401"/>
            <a:ext cx="7588896" cy="646331"/>
          </a:xfrm>
          <a:prstGeom prst="rect">
            <a:avLst/>
          </a:prstGeom>
          <a:noFill/>
        </p:spPr>
        <p:txBody>
          <a:bodyPr wrap="square">
            <a:spAutoFit/>
          </a:bodyPr>
          <a:lstStyle/>
          <a:p>
            <a:r>
              <a:rPr lang="en-RW" sz="900" dirty="0">
                <a:solidFill>
                  <a:schemeClr val="bg1">
                    <a:lumMod val="50000"/>
                  </a:schemeClr>
                </a:solidFill>
              </a:rPr>
              <a:t>Survey in Kinyrwanda: </a:t>
            </a:r>
            <a:r>
              <a:rPr lang="en-US" sz="900" dirty="0">
                <a:solidFill>
                  <a:schemeClr val="bg1">
                    <a:lumMod val="50000"/>
                  </a:schemeClr>
                </a:solidFill>
              </a:rPr>
              <a:t>https://</a:t>
            </a:r>
            <a:r>
              <a:rPr lang="en-US" sz="900" dirty="0" err="1">
                <a:solidFill>
                  <a:schemeClr val="bg1">
                    <a:lumMod val="50000"/>
                  </a:schemeClr>
                </a:solidFill>
              </a:rPr>
              <a:t>docs.google.com</a:t>
            </a:r>
            <a:r>
              <a:rPr lang="en-US" sz="900" dirty="0">
                <a:solidFill>
                  <a:schemeClr val="bg1">
                    <a:lumMod val="50000"/>
                  </a:schemeClr>
                </a:solidFill>
              </a:rPr>
              <a:t>/forms/d/e/1FAIpQLScSu95pCT2MsRohukI9ib6GxsuyXuQozeqGQXO9DYcDD5RvlQ/</a:t>
            </a:r>
            <a:r>
              <a:rPr lang="en-US" sz="900" dirty="0" err="1">
                <a:solidFill>
                  <a:schemeClr val="bg1">
                    <a:lumMod val="50000"/>
                  </a:schemeClr>
                </a:solidFill>
              </a:rPr>
              <a:t>viewform</a:t>
            </a:r>
            <a:endParaRPr lang="en-RW" sz="900" dirty="0">
              <a:solidFill>
                <a:schemeClr val="bg1">
                  <a:lumMod val="50000"/>
                </a:schemeClr>
              </a:solidFill>
            </a:endParaRPr>
          </a:p>
          <a:p>
            <a:r>
              <a:rPr lang="en-RW" sz="900" dirty="0">
                <a:solidFill>
                  <a:schemeClr val="bg1">
                    <a:lumMod val="50000"/>
                  </a:schemeClr>
                </a:solidFill>
              </a:rPr>
              <a:t>Survey in English: https://docs.google.com/forms/d/e/1FAIpQLSc-5lz0YfPCtK5BSL6cGkmlJVkE0vwyKXppkhXs4l1rYPwKlA/viewform</a:t>
            </a:r>
          </a:p>
          <a:p>
            <a:r>
              <a:rPr lang="en-RW" sz="900" dirty="0">
                <a:solidFill>
                  <a:schemeClr val="bg1">
                    <a:lumMod val="50000"/>
                  </a:schemeClr>
                </a:solidFill>
              </a:rPr>
              <a:t>Survey Results </a:t>
            </a:r>
            <a:r>
              <a:rPr lang="en-US" sz="900" dirty="0">
                <a:solidFill>
                  <a:schemeClr val="bg1">
                    <a:lumMod val="50000"/>
                  </a:schemeClr>
                </a:solidFill>
              </a:rPr>
              <a:t>Rwandan Cultural Knowledge: </a:t>
            </a:r>
            <a:r>
              <a:rPr lang="en-RW" sz="900" dirty="0">
                <a:solidFill>
                  <a:schemeClr val="bg1">
                    <a:lumMod val="50000"/>
                  </a:schemeClr>
                </a:solidFill>
              </a:rPr>
              <a:t> </a:t>
            </a:r>
            <a:r>
              <a:rPr lang="en-US" sz="900" dirty="0">
                <a:solidFill>
                  <a:schemeClr val="bg1">
                    <a:lumMod val="50000"/>
                  </a:schemeClr>
                </a:solidFill>
              </a:rPr>
              <a:t>https://cssr4africa.github.io/deliverables/CSSR4Africa_Deliverable_D1.2.pdf</a:t>
            </a:r>
            <a:r>
              <a:rPr lang="en-RW" sz="900" dirty="0">
                <a:solidFill>
                  <a:schemeClr val="bg1">
                    <a:lumMod val="50000"/>
                  </a:schemeClr>
                </a:solidFill>
              </a:rPr>
              <a:t> </a:t>
            </a:r>
            <a:br>
              <a:rPr lang="en-RW" sz="900" dirty="0">
                <a:solidFill>
                  <a:schemeClr val="bg1">
                    <a:lumMod val="50000"/>
                  </a:schemeClr>
                </a:solidFill>
              </a:rPr>
            </a:br>
            <a:r>
              <a:rPr lang="en-RW" sz="900" dirty="0">
                <a:solidFill>
                  <a:schemeClr val="bg1">
                    <a:lumMod val="50000"/>
                  </a:schemeClr>
                </a:solidFill>
              </a:rPr>
              <a:t>Cultural Knowledge Ontology and Culture Knowledge Base:  </a:t>
            </a:r>
            <a:r>
              <a:rPr lang="en-US" sz="900" dirty="0">
                <a:solidFill>
                  <a:schemeClr val="bg1">
                    <a:lumMod val="50000"/>
                  </a:schemeClr>
                </a:solidFill>
              </a:rPr>
              <a:t>https://cssr4africa.github.io/deliverables/CSSR4Africa_Deliverable_D5.4.1.pdf</a:t>
            </a:r>
            <a:endParaRPr lang="en-RW" sz="900" dirty="0">
              <a:solidFill>
                <a:schemeClr val="bg1">
                  <a:lumMod val="50000"/>
                </a:schemeClr>
              </a:solidFill>
            </a:endParaRPr>
          </a:p>
        </p:txBody>
      </p:sp>
    </p:spTree>
    <p:extLst>
      <p:ext uri="{BB962C8B-B14F-4D97-AF65-F5344CB8AC3E}">
        <p14:creationId xmlns:p14="http://schemas.microsoft.com/office/powerpoint/2010/main" val="264479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05EFC9-452A-A149-8CA1-118DC2FA515C}"/>
              </a:ext>
            </a:extLst>
          </p:cNvPr>
          <p:cNvSpPr/>
          <p:nvPr/>
        </p:nvSpPr>
        <p:spPr bwMode="auto">
          <a:xfrm>
            <a:off x="0" y="0"/>
            <a:ext cx="12192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dirty="0">
              <a:solidFill>
                <a:schemeClr val="bg1"/>
              </a:solidFill>
              <a:latin typeface="Arial" pitchFamily="-105" charset="0"/>
              <a:ea typeface="Arial" pitchFamily="-105" charset="0"/>
              <a:cs typeface="Arial" pitchFamily="-105" charset="0"/>
            </a:endParaRPr>
          </a:p>
        </p:txBody>
      </p:sp>
      <p:pic>
        <p:nvPicPr>
          <p:cNvPr id="5" name="Picture 4">
            <a:extLst>
              <a:ext uri="{FF2B5EF4-FFF2-40B4-BE49-F238E27FC236}">
                <a16:creationId xmlns:a16="http://schemas.microsoft.com/office/drawing/2014/main" id="{A216C1B5-224F-1B49-A604-63A19BC8F9DE}"/>
              </a:ext>
            </a:extLst>
          </p:cNvPr>
          <p:cNvPicPr>
            <a:picLocks noChangeAspect="1"/>
          </p:cNvPicPr>
          <p:nvPr/>
        </p:nvPicPr>
        <p:blipFill>
          <a:blip r:embed="rId2"/>
          <a:stretch>
            <a:fillRect/>
          </a:stretch>
        </p:blipFill>
        <p:spPr>
          <a:xfrm>
            <a:off x="6464808" y="4022334"/>
            <a:ext cx="576072" cy="577098"/>
          </a:xfrm>
          <a:prstGeom prst="rect">
            <a:avLst/>
          </a:prstGeom>
        </p:spPr>
      </p:pic>
      <p:pic>
        <p:nvPicPr>
          <p:cNvPr id="3" name="Picture 2">
            <a:extLst>
              <a:ext uri="{FF2B5EF4-FFF2-40B4-BE49-F238E27FC236}">
                <a16:creationId xmlns:a16="http://schemas.microsoft.com/office/drawing/2014/main" id="{3DCD68B8-0F57-0F43-94BF-35158A75B671}"/>
              </a:ext>
            </a:extLst>
          </p:cNvPr>
          <p:cNvPicPr>
            <a:picLocks noChangeAspect="1"/>
          </p:cNvPicPr>
          <p:nvPr/>
        </p:nvPicPr>
        <p:blipFill>
          <a:blip r:embed="rId3"/>
          <a:stretch>
            <a:fillRect/>
          </a:stretch>
        </p:blipFill>
        <p:spPr>
          <a:xfrm>
            <a:off x="1767032" y="0"/>
            <a:ext cx="8706255" cy="6858000"/>
          </a:xfrm>
          <a:prstGeom prst="rect">
            <a:avLst/>
          </a:prstGeom>
        </p:spPr>
      </p:pic>
    </p:spTree>
    <p:extLst>
      <p:ext uri="{BB962C8B-B14F-4D97-AF65-F5344CB8AC3E}">
        <p14:creationId xmlns:p14="http://schemas.microsoft.com/office/powerpoint/2010/main" val="426052863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64C6F5-CA29-4B42-BA1B-86E0E27C2EB3}"/>
              </a:ext>
            </a:extLst>
          </p:cNvPr>
          <p:cNvSpPr/>
          <p:nvPr/>
        </p:nvSpPr>
        <p:spPr bwMode="auto">
          <a:xfrm>
            <a:off x="0" y="0"/>
            <a:ext cx="12192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dirty="0">
              <a:solidFill>
                <a:schemeClr val="bg1"/>
              </a:solidFill>
              <a:latin typeface="Arial" pitchFamily="-105" charset="0"/>
              <a:ea typeface="Arial" pitchFamily="-105" charset="0"/>
              <a:cs typeface="Arial" pitchFamily="-105" charset="0"/>
            </a:endParaRPr>
          </a:p>
        </p:txBody>
      </p:sp>
      <p:pic>
        <p:nvPicPr>
          <p:cNvPr id="7" name="Picture 6">
            <a:extLst>
              <a:ext uri="{FF2B5EF4-FFF2-40B4-BE49-F238E27FC236}">
                <a16:creationId xmlns:a16="http://schemas.microsoft.com/office/drawing/2014/main" id="{2BAA6956-5841-4FB4-F61D-017A4A9F4F13}"/>
              </a:ext>
            </a:extLst>
          </p:cNvPr>
          <p:cNvPicPr>
            <a:picLocks noChangeAspect="1"/>
          </p:cNvPicPr>
          <p:nvPr/>
        </p:nvPicPr>
        <p:blipFill>
          <a:blip r:embed="rId2"/>
          <a:stretch>
            <a:fillRect/>
          </a:stretch>
        </p:blipFill>
        <p:spPr>
          <a:xfrm>
            <a:off x="3809342" y="0"/>
            <a:ext cx="4573315" cy="6858000"/>
          </a:xfrm>
          <a:prstGeom prst="rect">
            <a:avLst/>
          </a:prstGeom>
        </p:spPr>
      </p:pic>
      <p:pic>
        <p:nvPicPr>
          <p:cNvPr id="10" name="Picture 9">
            <a:extLst>
              <a:ext uri="{FF2B5EF4-FFF2-40B4-BE49-F238E27FC236}">
                <a16:creationId xmlns:a16="http://schemas.microsoft.com/office/drawing/2014/main" id="{CC152A9D-4EC8-AC01-AC48-1F69DCA459ED}"/>
              </a:ext>
            </a:extLst>
          </p:cNvPr>
          <p:cNvPicPr>
            <a:picLocks noChangeAspect="1"/>
          </p:cNvPicPr>
          <p:nvPr/>
        </p:nvPicPr>
        <p:blipFill>
          <a:blip r:embed="rId3"/>
          <a:stretch>
            <a:fillRect/>
          </a:stretch>
        </p:blipFill>
        <p:spPr>
          <a:xfrm>
            <a:off x="3810666" y="0"/>
            <a:ext cx="4570667" cy="6858000"/>
          </a:xfrm>
          <a:prstGeom prst="rect">
            <a:avLst/>
          </a:prstGeom>
        </p:spPr>
      </p:pic>
      <p:pic>
        <p:nvPicPr>
          <p:cNvPr id="18" name="Picture 17">
            <a:extLst>
              <a:ext uri="{FF2B5EF4-FFF2-40B4-BE49-F238E27FC236}">
                <a16:creationId xmlns:a16="http://schemas.microsoft.com/office/drawing/2014/main" id="{8FF7674C-BEF1-A6F7-2271-99814FD1B98D}"/>
              </a:ext>
            </a:extLst>
          </p:cNvPr>
          <p:cNvPicPr>
            <a:picLocks noChangeAspect="1"/>
          </p:cNvPicPr>
          <p:nvPr/>
        </p:nvPicPr>
        <p:blipFill>
          <a:blip r:embed="rId4"/>
          <a:stretch>
            <a:fillRect/>
          </a:stretch>
        </p:blipFill>
        <p:spPr>
          <a:xfrm>
            <a:off x="3810676" y="0"/>
            <a:ext cx="4570648" cy="6858000"/>
          </a:xfrm>
          <a:prstGeom prst="rect">
            <a:avLst/>
          </a:prstGeom>
        </p:spPr>
      </p:pic>
      <p:pic>
        <p:nvPicPr>
          <p:cNvPr id="20" name="Picture 19">
            <a:extLst>
              <a:ext uri="{FF2B5EF4-FFF2-40B4-BE49-F238E27FC236}">
                <a16:creationId xmlns:a16="http://schemas.microsoft.com/office/drawing/2014/main" id="{1617E878-7239-E6E1-2256-9C1086A22F65}"/>
              </a:ext>
            </a:extLst>
          </p:cNvPr>
          <p:cNvPicPr>
            <a:picLocks noChangeAspect="1"/>
          </p:cNvPicPr>
          <p:nvPr/>
        </p:nvPicPr>
        <p:blipFill>
          <a:blip r:embed="rId5"/>
          <a:stretch>
            <a:fillRect/>
          </a:stretch>
        </p:blipFill>
        <p:spPr>
          <a:xfrm>
            <a:off x="3810693" y="0"/>
            <a:ext cx="4570614" cy="6858000"/>
          </a:xfrm>
          <a:prstGeom prst="rect">
            <a:avLst/>
          </a:prstGeom>
        </p:spPr>
      </p:pic>
    </p:spTree>
    <p:extLst>
      <p:ext uri="{BB962C8B-B14F-4D97-AF65-F5344CB8AC3E}">
        <p14:creationId xmlns:p14="http://schemas.microsoft.com/office/powerpoint/2010/main" val="151906786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64C6F5-CA29-4B42-BA1B-86E0E27C2EB3}"/>
              </a:ext>
            </a:extLst>
          </p:cNvPr>
          <p:cNvSpPr/>
          <p:nvPr/>
        </p:nvSpPr>
        <p:spPr bwMode="auto">
          <a:xfrm>
            <a:off x="0" y="0"/>
            <a:ext cx="12192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dirty="0">
              <a:solidFill>
                <a:schemeClr val="bg1"/>
              </a:solidFill>
              <a:latin typeface="Arial" pitchFamily="-105" charset="0"/>
              <a:ea typeface="Arial" pitchFamily="-105" charset="0"/>
              <a:cs typeface="Arial" pitchFamily="-105" charset="0"/>
            </a:endParaRPr>
          </a:p>
        </p:txBody>
      </p:sp>
      <p:pic>
        <p:nvPicPr>
          <p:cNvPr id="7" name="Picture 6">
            <a:extLst>
              <a:ext uri="{FF2B5EF4-FFF2-40B4-BE49-F238E27FC236}">
                <a16:creationId xmlns:a16="http://schemas.microsoft.com/office/drawing/2014/main" id="{2BAA6956-5841-4FB4-F61D-017A4A9F4F13}"/>
              </a:ext>
            </a:extLst>
          </p:cNvPr>
          <p:cNvPicPr>
            <a:picLocks noChangeAspect="1"/>
          </p:cNvPicPr>
          <p:nvPr/>
        </p:nvPicPr>
        <p:blipFill>
          <a:blip r:embed="rId2"/>
          <a:stretch>
            <a:fillRect/>
          </a:stretch>
        </p:blipFill>
        <p:spPr>
          <a:xfrm>
            <a:off x="3809342" y="0"/>
            <a:ext cx="4573315" cy="6858000"/>
          </a:xfrm>
          <a:prstGeom prst="rect">
            <a:avLst/>
          </a:prstGeom>
        </p:spPr>
      </p:pic>
      <p:pic>
        <p:nvPicPr>
          <p:cNvPr id="10" name="Picture 9">
            <a:extLst>
              <a:ext uri="{FF2B5EF4-FFF2-40B4-BE49-F238E27FC236}">
                <a16:creationId xmlns:a16="http://schemas.microsoft.com/office/drawing/2014/main" id="{CC152A9D-4EC8-AC01-AC48-1F69DCA459ED}"/>
              </a:ext>
            </a:extLst>
          </p:cNvPr>
          <p:cNvPicPr>
            <a:picLocks noChangeAspect="1"/>
          </p:cNvPicPr>
          <p:nvPr/>
        </p:nvPicPr>
        <p:blipFill>
          <a:blip r:embed="rId3"/>
          <a:stretch>
            <a:fillRect/>
          </a:stretch>
        </p:blipFill>
        <p:spPr>
          <a:xfrm>
            <a:off x="3810666" y="0"/>
            <a:ext cx="4570667" cy="6858000"/>
          </a:xfrm>
          <a:prstGeom prst="rect">
            <a:avLst/>
          </a:prstGeom>
        </p:spPr>
      </p:pic>
      <p:pic>
        <p:nvPicPr>
          <p:cNvPr id="18" name="Picture 17">
            <a:extLst>
              <a:ext uri="{FF2B5EF4-FFF2-40B4-BE49-F238E27FC236}">
                <a16:creationId xmlns:a16="http://schemas.microsoft.com/office/drawing/2014/main" id="{8FF7674C-BEF1-A6F7-2271-99814FD1B98D}"/>
              </a:ext>
            </a:extLst>
          </p:cNvPr>
          <p:cNvPicPr>
            <a:picLocks noChangeAspect="1"/>
          </p:cNvPicPr>
          <p:nvPr/>
        </p:nvPicPr>
        <p:blipFill>
          <a:blip r:embed="rId4"/>
          <a:stretch>
            <a:fillRect/>
          </a:stretch>
        </p:blipFill>
        <p:spPr>
          <a:xfrm>
            <a:off x="3810676" y="0"/>
            <a:ext cx="4570648" cy="6858000"/>
          </a:xfrm>
          <a:prstGeom prst="rect">
            <a:avLst/>
          </a:prstGeom>
        </p:spPr>
      </p:pic>
    </p:spTree>
    <p:extLst>
      <p:ext uri="{BB962C8B-B14F-4D97-AF65-F5344CB8AC3E}">
        <p14:creationId xmlns:p14="http://schemas.microsoft.com/office/powerpoint/2010/main" val="245720724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64C6F5-CA29-4B42-BA1B-86E0E27C2EB3}"/>
              </a:ext>
            </a:extLst>
          </p:cNvPr>
          <p:cNvSpPr/>
          <p:nvPr/>
        </p:nvSpPr>
        <p:spPr bwMode="auto">
          <a:xfrm>
            <a:off x="0" y="0"/>
            <a:ext cx="12192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dirty="0">
              <a:solidFill>
                <a:schemeClr val="bg1"/>
              </a:solidFill>
              <a:latin typeface="Arial" pitchFamily="-105" charset="0"/>
              <a:ea typeface="Arial" pitchFamily="-105" charset="0"/>
              <a:cs typeface="Arial" pitchFamily="-105" charset="0"/>
            </a:endParaRPr>
          </a:p>
        </p:txBody>
      </p:sp>
      <p:pic>
        <p:nvPicPr>
          <p:cNvPr id="7" name="Picture 6">
            <a:extLst>
              <a:ext uri="{FF2B5EF4-FFF2-40B4-BE49-F238E27FC236}">
                <a16:creationId xmlns:a16="http://schemas.microsoft.com/office/drawing/2014/main" id="{2BAA6956-5841-4FB4-F61D-017A4A9F4F13}"/>
              </a:ext>
            </a:extLst>
          </p:cNvPr>
          <p:cNvPicPr>
            <a:picLocks noChangeAspect="1"/>
          </p:cNvPicPr>
          <p:nvPr/>
        </p:nvPicPr>
        <p:blipFill>
          <a:blip r:embed="rId2"/>
          <a:stretch>
            <a:fillRect/>
          </a:stretch>
        </p:blipFill>
        <p:spPr>
          <a:xfrm>
            <a:off x="3809342" y="0"/>
            <a:ext cx="4573315" cy="6858000"/>
          </a:xfrm>
          <a:prstGeom prst="rect">
            <a:avLst/>
          </a:prstGeom>
        </p:spPr>
      </p:pic>
      <p:pic>
        <p:nvPicPr>
          <p:cNvPr id="10" name="Picture 9">
            <a:extLst>
              <a:ext uri="{FF2B5EF4-FFF2-40B4-BE49-F238E27FC236}">
                <a16:creationId xmlns:a16="http://schemas.microsoft.com/office/drawing/2014/main" id="{CC152A9D-4EC8-AC01-AC48-1F69DCA459ED}"/>
              </a:ext>
            </a:extLst>
          </p:cNvPr>
          <p:cNvPicPr>
            <a:picLocks noChangeAspect="1"/>
          </p:cNvPicPr>
          <p:nvPr/>
        </p:nvPicPr>
        <p:blipFill>
          <a:blip r:embed="rId3"/>
          <a:stretch>
            <a:fillRect/>
          </a:stretch>
        </p:blipFill>
        <p:spPr>
          <a:xfrm>
            <a:off x="3810666" y="0"/>
            <a:ext cx="4570667" cy="6858000"/>
          </a:xfrm>
          <a:prstGeom prst="rect">
            <a:avLst/>
          </a:prstGeom>
        </p:spPr>
      </p:pic>
    </p:spTree>
    <p:extLst>
      <p:ext uri="{BB962C8B-B14F-4D97-AF65-F5344CB8AC3E}">
        <p14:creationId xmlns:p14="http://schemas.microsoft.com/office/powerpoint/2010/main" val="260540373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64C6F5-CA29-4B42-BA1B-86E0E27C2EB3}"/>
              </a:ext>
            </a:extLst>
          </p:cNvPr>
          <p:cNvSpPr/>
          <p:nvPr/>
        </p:nvSpPr>
        <p:spPr bwMode="auto">
          <a:xfrm>
            <a:off x="0" y="0"/>
            <a:ext cx="12192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dirty="0">
              <a:solidFill>
                <a:schemeClr val="bg1"/>
              </a:solidFill>
              <a:latin typeface="Arial" pitchFamily="-105" charset="0"/>
              <a:ea typeface="Arial" pitchFamily="-105" charset="0"/>
              <a:cs typeface="Arial" pitchFamily="-105" charset="0"/>
            </a:endParaRPr>
          </a:p>
        </p:txBody>
      </p:sp>
      <p:pic>
        <p:nvPicPr>
          <p:cNvPr id="7" name="Picture 6">
            <a:extLst>
              <a:ext uri="{FF2B5EF4-FFF2-40B4-BE49-F238E27FC236}">
                <a16:creationId xmlns:a16="http://schemas.microsoft.com/office/drawing/2014/main" id="{2BAA6956-5841-4FB4-F61D-017A4A9F4F13}"/>
              </a:ext>
            </a:extLst>
          </p:cNvPr>
          <p:cNvPicPr>
            <a:picLocks noChangeAspect="1"/>
          </p:cNvPicPr>
          <p:nvPr/>
        </p:nvPicPr>
        <p:blipFill>
          <a:blip r:embed="rId2"/>
          <a:stretch>
            <a:fillRect/>
          </a:stretch>
        </p:blipFill>
        <p:spPr>
          <a:xfrm>
            <a:off x="3809342" y="0"/>
            <a:ext cx="4573315" cy="6858000"/>
          </a:xfrm>
          <a:prstGeom prst="rect">
            <a:avLst/>
          </a:prstGeom>
        </p:spPr>
      </p:pic>
    </p:spTree>
    <p:extLst>
      <p:ext uri="{BB962C8B-B14F-4D97-AF65-F5344CB8AC3E}">
        <p14:creationId xmlns:p14="http://schemas.microsoft.com/office/powerpoint/2010/main" val="17573052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64C6F5-CA29-4B42-BA1B-86E0E27C2EB3}"/>
              </a:ext>
            </a:extLst>
          </p:cNvPr>
          <p:cNvSpPr/>
          <p:nvPr/>
        </p:nvSpPr>
        <p:spPr bwMode="auto">
          <a:xfrm>
            <a:off x="0" y="0"/>
            <a:ext cx="12192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dirty="0">
              <a:solidFill>
                <a:schemeClr val="bg1"/>
              </a:solidFill>
              <a:latin typeface="Arial" pitchFamily="-105" charset="0"/>
              <a:ea typeface="Arial" pitchFamily="-105" charset="0"/>
              <a:cs typeface="Arial" pitchFamily="-105" charset="0"/>
            </a:endParaRPr>
          </a:p>
        </p:txBody>
      </p:sp>
      <p:pic>
        <p:nvPicPr>
          <p:cNvPr id="2" name="Picture 1">
            <a:extLst>
              <a:ext uri="{FF2B5EF4-FFF2-40B4-BE49-F238E27FC236}">
                <a16:creationId xmlns:a16="http://schemas.microsoft.com/office/drawing/2014/main" id="{5275ADAA-446B-F9D1-3F81-819C81F6BB3B}"/>
              </a:ext>
            </a:extLst>
          </p:cNvPr>
          <p:cNvPicPr>
            <a:picLocks noChangeAspect="1"/>
          </p:cNvPicPr>
          <p:nvPr/>
        </p:nvPicPr>
        <p:blipFill>
          <a:blip r:embed="rId2"/>
          <a:stretch>
            <a:fillRect/>
          </a:stretch>
        </p:blipFill>
        <p:spPr>
          <a:xfrm>
            <a:off x="2095500" y="838200"/>
            <a:ext cx="7772400" cy="5181600"/>
          </a:xfrm>
          <a:prstGeom prst="rect">
            <a:avLst/>
          </a:prstGeom>
        </p:spPr>
      </p:pic>
    </p:spTree>
    <p:extLst>
      <p:ext uri="{BB962C8B-B14F-4D97-AF65-F5344CB8AC3E}">
        <p14:creationId xmlns:p14="http://schemas.microsoft.com/office/powerpoint/2010/main" val="24754475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EA9823-0B78-0541-B773-927E3F9EAB4D}"/>
              </a:ext>
            </a:extLst>
          </p:cNvPr>
          <p:cNvSpPr/>
          <p:nvPr/>
        </p:nvSpPr>
        <p:spPr>
          <a:xfrm>
            <a:off x="3175" y="321276"/>
            <a:ext cx="12188825"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2" name="TextBox 1">
            <a:extLst>
              <a:ext uri="{FF2B5EF4-FFF2-40B4-BE49-F238E27FC236}">
                <a16:creationId xmlns:a16="http://schemas.microsoft.com/office/drawing/2014/main" id="{5D590281-B6E5-6B99-33DD-9FE26F62523F}"/>
              </a:ext>
            </a:extLst>
          </p:cNvPr>
          <p:cNvSpPr txBox="1"/>
          <p:nvPr/>
        </p:nvSpPr>
        <p:spPr>
          <a:xfrm>
            <a:off x="5030628" y="4084287"/>
            <a:ext cx="2084097" cy="369332"/>
          </a:xfrm>
          <a:prstGeom prst="rect">
            <a:avLst/>
          </a:prstGeom>
          <a:noFill/>
        </p:spPr>
        <p:txBody>
          <a:bodyPr wrap="none" rtlCol="0">
            <a:spAutoFit/>
          </a:bodyPr>
          <a:lstStyle/>
          <a:p>
            <a:r>
              <a:rPr lang="en-RW" dirty="0">
                <a:solidFill>
                  <a:srgbClr val="C00000"/>
                </a:solidFill>
              </a:rPr>
              <a:t>www.cssr4africa.org</a:t>
            </a:r>
          </a:p>
        </p:txBody>
      </p:sp>
      <p:pic>
        <p:nvPicPr>
          <p:cNvPr id="6" name="Picture 5">
            <a:extLst>
              <a:ext uri="{FF2B5EF4-FFF2-40B4-BE49-F238E27FC236}">
                <a16:creationId xmlns:a16="http://schemas.microsoft.com/office/drawing/2014/main" id="{D7950974-48CE-E801-89CF-3F4283BD1EA8}"/>
              </a:ext>
            </a:extLst>
          </p:cNvPr>
          <p:cNvPicPr>
            <a:picLocks noChangeAspect="1"/>
          </p:cNvPicPr>
          <p:nvPr/>
        </p:nvPicPr>
        <p:blipFill>
          <a:blip r:embed="rId3"/>
          <a:stretch>
            <a:fillRect/>
          </a:stretch>
        </p:blipFill>
        <p:spPr>
          <a:xfrm>
            <a:off x="3433054" y="2430514"/>
            <a:ext cx="5134572" cy="1653773"/>
          </a:xfrm>
          <a:prstGeom prst="rect">
            <a:avLst/>
          </a:prstGeom>
        </p:spPr>
      </p:pic>
      <p:sp>
        <p:nvSpPr>
          <p:cNvPr id="3" name="TextBox 2">
            <a:extLst>
              <a:ext uri="{FF2B5EF4-FFF2-40B4-BE49-F238E27FC236}">
                <a16:creationId xmlns:a16="http://schemas.microsoft.com/office/drawing/2014/main" id="{8EB521B0-267D-ADF8-F1CD-FD4A5E4767C3}"/>
              </a:ext>
            </a:extLst>
          </p:cNvPr>
          <p:cNvSpPr txBox="1"/>
          <p:nvPr/>
        </p:nvSpPr>
        <p:spPr>
          <a:xfrm>
            <a:off x="4568597" y="5738060"/>
            <a:ext cx="2976136" cy="369332"/>
          </a:xfrm>
          <a:prstGeom prst="rect">
            <a:avLst/>
          </a:prstGeom>
          <a:noFill/>
        </p:spPr>
        <p:txBody>
          <a:bodyPr wrap="none" rtlCol="0">
            <a:spAutoFit/>
          </a:bodyPr>
          <a:lstStyle/>
          <a:p>
            <a:r>
              <a:rPr lang="en-RW" dirty="0">
                <a:solidFill>
                  <a:schemeClr val="bg1">
                    <a:lumMod val="50000"/>
                  </a:schemeClr>
                </a:solidFill>
                <a:latin typeface="Avenir Book" panose="02000503020000020003" pitchFamily="2" charset="0"/>
              </a:rPr>
              <a:t>Project started in July 2023</a:t>
            </a:r>
          </a:p>
        </p:txBody>
      </p:sp>
      <p:pic>
        <p:nvPicPr>
          <p:cNvPr id="8" name="Picture 7">
            <a:extLst>
              <a:ext uri="{FF2B5EF4-FFF2-40B4-BE49-F238E27FC236}">
                <a16:creationId xmlns:a16="http://schemas.microsoft.com/office/drawing/2014/main" id="{6CD1AD5C-DD40-FB07-DA0F-259B42BD2CAD}"/>
              </a:ext>
            </a:extLst>
          </p:cNvPr>
          <p:cNvPicPr>
            <a:picLocks noChangeAspect="1"/>
          </p:cNvPicPr>
          <p:nvPr/>
        </p:nvPicPr>
        <p:blipFill>
          <a:blip r:embed="rId4"/>
          <a:stretch>
            <a:fillRect/>
          </a:stretch>
        </p:blipFill>
        <p:spPr>
          <a:xfrm>
            <a:off x="9002572" y="70923"/>
            <a:ext cx="2898396" cy="705818"/>
          </a:xfrm>
          <a:prstGeom prst="rect">
            <a:avLst/>
          </a:prstGeom>
        </p:spPr>
      </p:pic>
      <p:pic>
        <p:nvPicPr>
          <p:cNvPr id="9" name="Picture 8">
            <a:extLst>
              <a:ext uri="{FF2B5EF4-FFF2-40B4-BE49-F238E27FC236}">
                <a16:creationId xmlns:a16="http://schemas.microsoft.com/office/drawing/2014/main" id="{2B96A06A-5BA0-0B8E-7550-702750113702}"/>
              </a:ext>
            </a:extLst>
          </p:cNvPr>
          <p:cNvPicPr>
            <a:picLocks noChangeAspect="1"/>
          </p:cNvPicPr>
          <p:nvPr/>
        </p:nvPicPr>
        <p:blipFill>
          <a:blip r:embed="rId5"/>
          <a:stretch>
            <a:fillRect/>
          </a:stretch>
        </p:blipFill>
        <p:spPr>
          <a:xfrm>
            <a:off x="291032" y="239980"/>
            <a:ext cx="3321495" cy="536761"/>
          </a:xfrm>
          <a:prstGeom prst="rect">
            <a:avLst/>
          </a:prstGeom>
        </p:spPr>
      </p:pic>
    </p:spTree>
    <p:extLst>
      <p:ext uri="{BB962C8B-B14F-4D97-AF65-F5344CB8AC3E}">
        <p14:creationId xmlns:p14="http://schemas.microsoft.com/office/powerpoint/2010/main" val="2184646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25589" y="1589"/>
                        <a:ext cx="1587" cy="1587"/>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BA1092AB-1A79-DA45-93C9-D635D6098BED}"/>
              </a:ext>
            </a:extLst>
          </p:cNvPr>
          <p:cNvPicPr>
            <a:picLocks noChangeAspect="1"/>
          </p:cNvPicPr>
          <p:nvPr/>
        </p:nvPicPr>
        <p:blipFill>
          <a:blip r:embed="rId6"/>
          <a:stretch>
            <a:fillRect/>
          </a:stretch>
        </p:blipFill>
        <p:spPr>
          <a:xfrm>
            <a:off x="1378461" y="-86064"/>
            <a:ext cx="2698998" cy="6858000"/>
          </a:xfrm>
          <a:prstGeom prst="rect">
            <a:avLst/>
          </a:prstGeom>
        </p:spPr>
      </p:pic>
      <p:sp>
        <p:nvSpPr>
          <p:cNvPr id="17" name="Rectangle 16">
            <a:extLst>
              <a:ext uri="{FF2B5EF4-FFF2-40B4-BE49-F238E27FC236}">
                <a16:creationId xmlns:a16="http://schemas.microsoft.com/office/drawing/2014/main" id="{78381A10-E05C-6B46-82EB-FE1A88D9C7E2}"/>
              </a:ext>
            </a:extLst>
          </p:cNvPr>
          <p:cNvSpPr/>
          <p:nvPr/>
        </p:nvSpPr>
        <p:spPr>
          <a:xfrm>
            <a:off x="1240745" y="-21515"/>
            <a:ext cx="3347545" cy="1786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W"/>
          </a:p>
        </p:txBody>
      </p:sp>
      <p:sp>
        <p:nvSpPr>
          <p:cNvPr id="20" name="TextBox 19">
            <a:extLst>
              <a:ext uri="{FF2B5EF4-FFF2-40B4-BE49-F238E27FC236}">
                <a16:creationId xmlns:a16="http://schemas.microsoft.com/office/drawing/2014/main" id="{BA17CAAE-9B90-6C41-B771-E6D61C3DC1FF}"/>
              </a:ext>
            </a:extLst>
          </p:cNvPr>
          <p:cNvSpPr txBox="1"/>
          <p:nvPr/>
        </p:nvSpPr>
        <p:spPr>
          <a:xfrm>
            <a:off x="4084228" y="95335"/>
            <a:ext cx="5130572" cy="369332"/>
          </a:xfrm>
          <a:prstGeom prst="rect">
            <a:avLst/>
          </a:prstGeom>
          <a:noFill/>
        </p:spPr>
        <p:txBody>
          <a:bodyPr wrap="none" rtlCol="0">
            <a:spAutoFit/>
          </a:bodyPr>
          <a:lstStyle/>
          <a:p>
            <a:pPr algn="ctr"/>
            <a:r>
              <a:rPr lang="en-US" sz="1800" dirty="0">
                <a:effectLst/>
                <a:latin typeface="Avenir Book" panose="02000503020000020003" pitchFamily="2" charset="0"/>
              </a:rPr>
              <a:t>A Sample of African Culture-specific Knowledge</a:t>
            </a:r>
            <a:endParaRPr lang="en-RW" dirty="0">
              <a:latin typeface="Avenir Book" panose="02000503020000020003" pitchFamily="2" charset="0"/>
            </a:endParaRPr>
          </a:p>
        </p:txBody>
      </p:sp>
      <p:pic>
        <p:nvPicPr>
          <p:cNvPr id="21" name="Picture 20">
            <a:extLst>
              <a:ext uri="{FF2B5EF4-FFF2-40B4-BE49-F238E27FC236}">
                <a16:creationId xmlns:a16="http://schemas.microsoft.com/office/drawing/2014/main" id="{388CBB35-6369-FD48-A63C-F13F349A35FE}"/>
              </a:ext>
            </a:extLst>
          </p:cNvPr>
          <p:cNvPicPr>
            <a:picLocks noChangeAspect="1"/>
          </p:cNvPicPr>
          <p:nvPr/>
        </p:nvPicPr>
        <p:blipFill>
          <a:blip r:embed="rId7"/>
          <a:stretch>
            <a:fillRect/>
          </a:stretch>
        </p:blipFill>
        <p:spPr>
          <a:xfrm>
            <a:off x="5149958" y="2040835"/>
            <a:ext cx="2845078" cy="2850145"/>
          </a:xfrm>
          <a:prstGeom prst="rect">
            <a:avLst/>
          </a:prstGeom>
        </p:spPr>
      </p:pic>
      <p:sp>
        <p:nvSpPr>
          <p:cNvPr id="22" name="TextBox 21">
            <a:extLst>
              <a:ext uri="{FF2B5EF4-FFF2-40B4-BE49-F238E27FC236}">
                <a16:creationId xmlns:a16="http://schemas.microsoft.com/office/drawing/2014/main" id="{A29A1895-4F66-F040-9D69-623FF60A5622}"/>
              </a:ext>
            </a:extLst>
          </p:cNvPr>
          <p:cNvSpPr txBox="1"/>
          <p:nvPr/>
        </p:nvSpPr>
        <p:spPr>
          <a:xfrm>
            <a:off x="5835398" y="4943061"/>
            <a:ext cx="1402948" cy="1200329"/>
          </a:xfrm>
          <a:prstGeom prst="rect">
            <a:avLst/>
          </a:prstGeom>
          <a:noFill/>
        </p:spPr>
        <p:txBody>
          <a:bodyPr wrap="none" rtlCol="0">
            <a:spAutoFit/>
          </a:bodyPr>
          <a:lstStyle/>
          <a:p>
            <a:pPr algn="ctr"/>
            <a:r>
              <a:rPr lang="en-US" sz="1800" dirty="0">
                <a:solidFill>
                  <a:srgbClr val="C00000"/>
                </a:solidFill>
                <a:effectLst/>
                <a:latin typeface="Avenir Book" panose="02000503020000020003" pitchFamily="2" charset="0"/>
              </a:rPr>
              <a:t>Spatial,</a:t>
            </a:r>
            <a:br>
              <a:rPr lang="en-US" sz="1800" dirty="0">
                <a:solidFill>
                  <a:srgbClr val="C00000"/>
                </a:solidFill>
                <a:effectLst/>
                <a:latin typeface="Avenir Book" panose="02000503020000020003" pitchFamily="2" charset="0"/>
              </a:rPr>
            </a:br>
            <a:r>
              <a:rPr lang="en-US" sz="1800" dirty="0">
                <a:solidFill>
                  <a:srgbClr val="C00000"/>
                </a:solidFill>
                <a:effectLst/>
                <a:latin typeface="Avenir Book" panose="02000503020000020003" pitchFamily="2" charset="0"/>
              </a:rPr>
              <a:t>Non-verbal,</a:t>
            </a:r>
          </a:p>
          <a:p>
            <a:pPr algn="ctr"/>
            <a:r>
              <a:rPr lang="en-US" dirty="0">
                <a:solidFill>
                  <a:srgbClr val="C00000"/>
                </a:solidFill>
                <a:latin typeface="Avenir Book" panose="02000503020000020003" pitchFamily="2" charset="0"/>
              </a:rPr>
              <a:t>Verbal</a:t>
            </a:r>
            <a:br>
              <a:rPr lang="en-US" dirty="0">
                <a:solidFill>
                  <a:srgbClr val="C00000"/>
                </a:solidFill>
                <a:latin typeface="Avenir Book" panose="02000503020000020003" pitchFamily="2" charset="0"/>
              </a:rPr>
            </a:br>
            <a:r>
              <a:rPr lang="en-US" dirty="0">
                <a:solidFill>
                  <a:srgbClr val="C00000"/>
                </a:solidFill>
                <a:latin typeface="Avenir Book" panose="02000503020000020003" pitchFamily="2" charset="0"/>
              </a:rPr>
              <a:t>Interaction</a:t>
            </a:r>
            <a:endParaRPr lang="en-RW" dirty="0">
              <a:solidFill>
                <a:srgbClr val="C00000"/>
              </a:solidFill>
              <a:latin typeface="Avenir Book" panose="02000503020000020003" pitchFamily="2" charset="0"/>
            </a:endParaRPr>
          </a:p>
        </p:txBody>
      </p:sp>
      <p:sp>
        <p:nvSpPr>
          <p:cNvPr id="12" name="TextBox 11">
            <a:extLst>
              <a:ext uri="{FF2B5EF4-FFF2-40B4-BE49-F238E27FC236}">
                <a16:creationId xmlns:a16="http://schemas.microsoft.com/office/drawing/2014/main" id="{5DC435D5-40D1-CD4B-8285-F8A8454516F5}"/>
              </a:ext>
            </a:extLst>
          </p:cNvPr>
          <p:cNvSpPr txBox="1"/>
          <p:nvPr/>
        </p:nvSpPr>
        <p:spPr>
          <a:xfrm>
            <a:off x="622899" y="6660938"/>
            <a:ext cx="4170218" cy="246221"/>
          </a:xfrm>
          <a:prstGeom prst="rect">
            <a:avLst/>
          </a:prstGeom>
          <a:noFill/>
        </p:spPr>
        <p:txBody>
          <a:bodyPr wrap="square" rtlCol="0">
            <a:spAutoFit/>
          </a:bodyPr>
          <a:lstStyle/>
          <a:p>
            <a:pPr algn="ctr"/>
            <a:r>
              <a:rPr lang="en-US" sz="1000" dirty="0">
                <a:solidFill>
                  <a:schemeClr val="bg1">
                    <a:lumMod val="50000"/>
                  </a:schemeClr>
                </a:solidFill>
                <a:latin typeface="Calibri" panose="020F0502020204030204" pitchFamily="34" charset="0"/>
                <a:cs typeface="Calibri" panose="020F0502020204030204" pitchFamily="34" charset="0"/>
              </a:rPr>
              <a:t>After (Bruno et al, 2019)</a:t>
            </a:r>
          </a:p>
        </p:txBody>
      </p:sp>
      <p:pic>
        <p:nvPicPr>
          <p:cNvPr id="6" name="Picture 5">
            <a:extLst>
              <a:ext uri="{FF2B5EF4-FFF2-40B4-BE49-F238E27FC236}">
                <a16:creationId xmlns:a16="http://schemas.microsoft.com/office/drawing/2014/main" id="{CDCEB8A1-7BBD-1469-3AA0-84766FAD391B}"/>
              </a:ext>
            </a:extLst>
          </p:cNvPr>
          <p:cNvPicPr>
            <a:picLocks noChangeAspect="1"/>
          </p:cNvPicPr>
          <p:nvPr/>
        </p:nvPicPr>
        <p:blipFill>
          <a:blip r:embed="rId8"/>
          <a:stretch>
            <a:fillRect/>
          </a:stretch>
        </p:blipFill>
        <p:spPr>
          <a:xfrm>
            <a:off x="8484246" y="845218"/>
            <a:ext cx="2496207" cy="4493172"/>
          </a:xfrm>
          <a:prstGeom prst="rect">
            <a:avLst/>
          </a:prstGeom>
        </p:spPr>
      </p:pic>
      <p:sp>
        <p:nvSpPr>
          <p:cNvPr id="7" name="Rectangle 6">
            <a:extLst>
              <a:ext uri="{FF2B5EF4-FFF2-40B4-BE49-F238E27FC236}">
                <a16:creationId xmlns:a16="http://schemas.microsoft.com/office/drawing/2014/main" id="{FEE51E17-4B8E-2D1A-D544-5D084D626A49}"/>
              </a:ext>
            </a:extLst>
          </p:cNvPr>
          <p:cNvSpPr/>
          <p:nvPr/>
        </p:nvSpPr>
        <p:spPr>
          <a:xfrm>
            <a:off x="7915203" y="894342"/>
            <a:ext cx="3347545" cy="2716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W"/>
          </a:p>
        </p:txBody>
      </p:sp>
      <p:sp>
        <p:nvSpPr>
          <p:cNvPr id="8" name="TextBox 7">
            <a:extLst>
              <a:ext uri="{FF2B5EF4-FFF2-40B4-BE49-F238E27FC236}">
                <a16:creationId xmlns:a16="http://schemas.microsoft.com/office/drawing/2014/main" id="{6EFCCD33-E633-8CC1-8E07-B435441C64AA}"/>
              </a:ext>
            </a:extLst>
          </p:cNvPr>
          <p:cNvSpPr txBox="1"/>
          <p:nvPr/>
        </p:nvSpPr>
        <p:spPr>
          <a:xfrm>
            <a:off x="7932049" y="5459714"/>
            <a:ext cx="3684984" cy="923330"/>
          </a:xfrm>
          <a:prstGeom prst="rect">
            <a:avLst/>
          </a:prstGeom>
          <a:noFill/>
        </p:spPr>
        <p:txBody>
          <a:bodyPr wrap="none" rtlCol="0">
            <a:spAutoFit/>
          </a:bodyPr>
          <a:lstStyle/>
          <a:p>
            <a:pPr algn="ctr"/>
            <a:r>
              <a:rPr lang="en-US" sz="1800" dirty="0">
                <a:effectLst/>
                <a:latin typeface="Avenir Book" panose="02000503020000020003" pitchFamily="2" charset="0"/>
              </a:rPr>
              <a:t>A Sample of Africa-centric </a:t>
            </a:r>
            <a:br>
              <a:rPr lang="en-US" sz="1800" dirty="0">
                <a:effectLst/>
                <a:latin typeface="Avenir Book" panose="02000503020000020003" pitchFamily="2" charset="0"/>
              </a:rPr>
            </a:br>
            <a:r>
              <a:rPr lang="en-US" sz="1800" dirty="0">
                <a:effectLst/>
                <a:latin typeface="Avenir Book" panose="02000503020000020003" pitchFamily="2" charset="0"/>
              </a:rPr>
              <a:t>Design Patterns for Social Robots </a:t>
            </a:r>
            <a:endParaRPr lang="en-US" dirty="0">
              <a:latin typeface="Avenir Book" panose="02000503020000020003" pitchFamily="2" charset="0"/>
            </a:endParaRPr>
          </a:p>
          <a:p>
            <a:endParaRPr lang="en-RW" dirty="0"/>
          </a:p>
        </p:txBody>
      </p:sp>
      <p:sp>
        <p:nvSpPr>
          <p:cNvPr id="9" name="TextBox 8">
            <a:extLst>
              <a:ext uri="{FF2B5EF4-FFF2-40B4-BE49-F238E27FC236}">
                <a16:creationId xmlns:a16="http://schemas.microsoft.com/office/drawing/2014/main" id="{40BC058B-7F0A-37C0-F6DD-A0C26E39F9EF}"/>
              </a:ext>
            </a:extLst>
          </p:cNvPr>
          <p:cNvSpPr txBox="1"/>
          <p:nvPr/>
        </p:nvSpPr>
        <p:spPr>
          <a:xfrm>
            <a:off x="7685518" y="6036993"/>
            <a:ext cx="4170218" cy="246221"/>
          </a:xfrm>
          <a:prstGeom prst="rect">
            <a:avLst/>
          </a:prstGeom>
          <a:noFill/>
        </p:spPr>
        <p:txBody>
          <a:bodyPr wrap="square" rtlCol="0">
            <a:spAutoFit/>
          </a:bodyPr>
          <a:lstStyle/>
          <a:p>
            <a:pPr algn="ctr"/>
            <a:r>
              <a:rPr lang="en-US" sz="1000" dirty="0">
                <a:solidFill>
                  <a:schemeClr val="bg1">
                    <a:lumMod val="50000"/>
                  </a:schemeClr>
                </a:solidFill>
                <a:latin typeface="Calibri" panose="020F0502020204030204" pitchFamily="34" charset="0"/>
                <a:cs typeface="Calibri" panose="020F0502020204030204" pitchFamily="34" charset="0"/>
              </a:rPr>
              <a:t>After (Kahn et al, 2008)</a:t>
            </a:r>
          </a:p>
        </p:txBody>
      </p:sp>
    </p:spTree>
    <p:extLst>
      <p:ext uri="{BB962C8B-B14F-4D97-AF65-F5344CB8AC3E}">
        <p14:creationId xmlns:p14="http://schemas.microsoft.com/office/powerpoint/2010/main" val="2395702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056660" y="2409310"/>
            <a:ext cx="78681" cy="515526"/>
          </a:xfrm>
          <a:prstGeom prst="rect">
            <a:avLst/>
          </a:prstGeom>
        </p:spPr>
        <p:txBody>
          <a:bodyPr lIns="0" tIns="0" rIns="0" bIns="0" rtlCol="0" anchor="t">
            <a:spAutoFit/>
          </a:bodyPr>
          <a:lstStyle/>
          <a:p>
            <a:pPr algn="ctr">
              <a:lnSpc>
                <a:spcPts val="4392"/>
              </a:lnSpc>
              <a:spcBef>
                <a:spcPct val="0"/>
              </a:spcBef>
            </a:pPr>
            <a:r>
              <a:rPr lang="en-US" sz="2400">
                <a:solidFill>
                  <a:srgbClr val="000000"/>
                </a:solidFill>
                <a:latin typeface="Nunito"/>
              </a:rPr>
              <a:t> </a:t>
            </a:r>
          </a:p>
        </p:txBody>
      </p:sp>
      <p:sp>
        <p:nvSpPr>
          <p:cNvPr id="2" name="TextBox 1">
            <a:extLst>
              <a:ext uri="{FF2B5EF4-FFF2-40B4-BE49-F238E27FC236}">
                <a16:creationId xmlns:a16="http://schemas.microsoft.com/office/drawing/2014/main" id="{B08806B8-9C81-7656-4EB3-A15DAB21E8A5}"/>
              </a:ext>
            </a:extLst>
          </p:cNvPr>
          <p:cNvSpPr txBox="1"/>
          <p:nvPr/>
        </p:nvSpPr>
        <p:spPr>
          <a:xfrm>
            <a:off x="699302" y="860695"/>
            <a:ext cx="2084097" cy="369332"/>
          </a:xfrm>
          <a:prstGeom prst="rect">
            <a:avLst/>
          </a:prstGeom>
          <a:noFill/>
        </p:spPr>
        <p:txBody>
          <a:bodyPr wrap="none" rtlCol="0">
            <a:spAutoFit/>
          </a:bodyPr>
          <a:lstStyle/>
          <a:p>
            <a:r>
              <a:rPr lang="en-RW" dirty="0">
                <a:solidFill>
                  <a:srgbClr val="C00000"/>
                </a:solidFill>
              </a:rPr>
              <a:t>www.cssr4africa.org</a:t>
            </a:r>
          </a:p>
        </p:txBody>
      </p:sp>
      <p:sp>
        <p:nvSpPr>
          <p:cNvPr id="5" name="TextBox 4">
            <a:extLst>
              <a:ext uri="{FF2B5EF4-FFF2-40B4-BE49-F238E27FC236}">
                <a16:creationId xmlns:a16="http://schemas.microsoft.com/office/drawing/2014/main" id="{CB219D61-3C46-766B-58A9-E35D19D8A454}"/>
              </a:ext>
            </a:extLst>
          </p:cNvPr>
          <p:cNvSpPr txBox="1"/>
          <p:nvPr/>
        </p:nvSpPr>
        <p:spPr>
          <a:xfrm>
            <a:off x="3459202" y="107876"/>
            <a:ext cx="7608621" cy="400110"/>
          </a:xfrm>
          <a:prstGeom prst="rect">
            <a:avLst/>
          </a:prstGeom>
          <a:noFill/>
        </p:spPr>
        <p:txBody>
          <a:bodyPr wrap="none" rtlCol="0">
            <a:spAutoFit/>
          </a:bodyPr>
          <a:lstStyle/>
          <a:p>
            <a:pPr algn="ctr"/>
            <a:r>
              <a:rPr lang="en-RW" sz="2000" dirty="0">
                <a:latin typeface="Avenir Book" panose="02000503020000020003" pitchFamily="2" charset="0"/>
              </a:rPr>
              <a:t>Abstract system architecture for a culturally sensitive social robot</a:t>
            </a:r>
            <a:r>
              <a:rPr lang="en-US" sz="2000" b="1" spc="-1" dirty="0">
                <a:solidFill>
                  <a:srgbClr val="163253"/>
                </a:solidFill>
                <a:latin typeface="Avenir Book" panose="02000503020000020003" pitchFamily="2" charset="0"/>
                <a:ea typeface="Calibri"/>
                <a:cs typeface="Plantagenet Cherokee" panose="02020000000000000000" pitchFamily="18" charset="-79"/>
              </a:rPr>
              <a:t> </a:t>
            </a:r>
            <a:endParaRPr lang="en-US" spc="-1" dirty="0">
              <a:solidFill>
                <a:srgbClr val="163253"/>
              </a:solidFill>
              <a:latin typeface="Avenir Book" panose="02000503020000020003" pitchFamily="2" charset="0"/>
              <a:ea typeface="Calibri"/>
            </a:endParaRPr>
          </a:p>
        </p:txBody>
      </p:sp>
      <p:pic>
        <p:nvPicPr>
          <p:cNvPr id="6" name="Picture 5">
            <a:extLst>
              <a:ext uri="{FF2B5EF4-FFF2-40B4-BE49-F238E27FC236}">
                <a16:creationId xmlns:a16="http://schemas.microsoft.com/office/drawing/2014/main" id="{BC32B5AC-9EC5-EFEE-E873-875680FBBD9A}"/>
              </a:ext>
            </a:extLst>
          </p:cNvPr>
          <p:cNvPicPr>
            <a:picLocks noChangeAspect="1"/>
          </p:cNvPicPr>
          <p:nvPr/>
        </p:nvPicPr>
        <p:blipFill>
          <a:blip r:embed="rId2"/>
          <a:stretch>
            <a:fillRect/>
          </a:stretch>
        </p:blipFill>
        <p:spPr>
          <a:xfrm>
            <a:off x="2420159" y="1726913"/>
            <a:ext cx="8283721" cy="3838640"/>
          </a:xfrm>
          <a:prstGeom prst="rect">
            <a:avLst/>
          </a:prstGeom>
        </p:spPr>
      </p:pic>
      <p:pic>
        <p:nvPicPr>
          <p:cNvPr id="7" name="Picture 6">
            <a:extLst>
              <a:ext uri="{FF2B5EF4-FFF2-40B4-BE49-F238E27FC236}">
                <a16:creationId xmlns:a16="http://schemas.microsoft.com/office/drawing/2014/main" id="{616ACF18-453B-8182-23A8-C7F0154C12BF}"/>
              </a:ext>
            </a:extLst>
          </p:cNvPr>
          <p:cNvPicPr>
            <a:picLocks noChangeAspect="1"/>
          </p:cNvPicPr>
          <p:nvPr/>
        </p:nvPicPr>
        <p:blipFill>
          <a:blip r:embed="rId3"/>
          <a:stretch>
            <a:fillRect/>
          </a:stretch>
        </p:blipFill>
        <p:spPr>
          <a:xfrm>
            <a:off x="597214" y="137161"/>
            <a:ext cx="2302647" cy="741650"/>
          </a:xfrm>
          <a:prstGeom prst="rect">
            <a:avLst/>
          </a:prstGeom>
        </p:spPr>
      </p:pic>
    </p:spTree>
    <p:extLst>
      <p:ext uri="{BB962C8B-B14F-4D97-AF65-F5344CB8AC3E}">
        <p14:creationId xmlns:p14="http://schemas.microsoft.com/office/powerpoint/2010/main" val="1237000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056660" y="2409310"/>
            <a:ext cx="78681" cy="515526"/>
          </a:xfrm>
          <a:prstGeom prst="rect">
            <a:avLst/>
          </a:prstGeom>
        </p:spPr>
        <p:txBody>
          <a:bodyPr lIns="0" tIns="0" rIns="0" bIns="0" rtlCol="0" anchor="t">
            <a:spAutoFit/>
          </a:bodyPr>
          <a:lstStyle/>
          <a:p>
            <a:pPr algn="ctr">
              <a:lnSpc>
                <a:spcPts val="4392"/>
              </a:lnSpc>
              <a:spcBef>
                <a:spcPct val="0"/>
              </a:spcBef>
            </a:pPr>
            <a:r>
              <a:rPr lang="en-US" sz="2400">
                <a:solidFill>
                  <a:srgbClr val="000000"/>
                </a:solidFill>
                <a:latin typeface="Nunito"/>
              </a:rPr>
              <a:t> </a:t>
            </a:r>
          </a:p>
        </p:txBody>
      </p:sp>
      <p:sp>
        <p:nvSpPr>
          <p:cNvPr id="15" name="TextBox 14">
            <a:extLst>
              <a:ext uri="{FF2B5EF4-FFF2-40B4-BE49-F238E27FC236}">
                <a16:creationId xmlns:a16="http://schemas.microsoft.com/office/drawing/2014/main" id="{D3262E3D-FA87-5EFE-02F8-EFD248023ECB}"/>
              </a:ext>
            </a:extLst>
          </p:cNvPr>
          <p:cNvSpPr txBox="1"/>
          <p:nvPr/>
        </p:nvSpPr>
        <p:spPr>
          <a:xfrm>
            <a:off x="699302" y="848503"/>
            <a:ext cx="2084097" cy="369332"/>
          </a:xfrm>
          <a:prstGeom prst="rect">
            <a:avLst/>
          </a:prstGeom>
          <a:noFill/>
        </p:spPr>
        <p:txBody>
          <a:bodyPr wrap="none" rtlCol="0">
            <a:spAutoFit/>
          </a:bodyPr>
          <a:lstStyle/>
          <a:p>
            <a:r>
              <a:rPr lang="en-RW" dirty="0">
                <a:solidFill>
                  <a:srgbClr val="C00000"/>
                </a:solidFill>
              </a:rPr>
              <a:t>www.cssr4africa.org</a:t>
            </a:r>
          </a:p>
        </p:txBody>
      </p:sp>
      <p:pic>
        <p:nvPicPr>
          <p:cNvPr id="16" name="Picture 15">
            <a:extLst>
              <a:ext uri="{FF2B5EF4-FFF2-40B4-BE49-F238E27FC236}">
                <a16:creationId xmlns:a16="http://schemas.microsoft.com/office/drawing/2014/main" id="{B404388C-D17B-C60F-363D-F0E2BEBCC417}"/>
              </a:ext>
            </a:extLst>
          </p:cNvPr>
          <p:cNvPicPr>
            <a:picLocks noChangeAspect="1"/>
          </p:cNvPicPr>
          <p:nvPr/>
        </p:nvPicPr>
        <p:blipFill>
          <a:blip r:embed="rId2"/>
          <a:stretch>
            <a:fillRect/>
          </a:stretch>
        </p:blipFill>
        <p:spPr>
          <a:xfrm>
            <a:off x="597214" y="124969"/>
            <a:ext cx="2302647" cy="741650"/>
          </a:xfrm>
          <a:prstGeom prst="rect">
            <a:avLst/>
          </a:prstGeom>
        </p:spPr>
      </p:pic>
      <p:sp>
        <p:nvSpPr>
          <p:cNvPr id="2" name="TextBox 1">
            <a:extLst>
              <a:ext uri="{FF2B5EF4-FFF2-40B4-BE49-F238E27FC236}">
                <a16:creationId xmlns:a16="http://schemas.microsoft.com/office/drawing/2014/main" id="{B221BB67-4707-076C-D894-5AE8A22320EC}"/>
              </a:ext>
            </a:extLst>
          </p:cNvPr>
          <p:cNvSpPr txBox="1"/>
          <p:nvPr/>
        </p:nvSpPr>
        <p:spPr>
          <a:xfrm>
            <a:off x="4060653" y="70025"/>
            <a:ext cx="7092583" cy="615553"/>
          </a:xfrm>
          <a:prstGeom prst="rect">
            <a:avLst/>
          </a:prstGeom>
          <a:noFill/>
        </p:spPr>
        <p:txBody>
          <a:bodyPr wrap="none" rtlCol="0">
            <a:spAutoFit/>
          </a:bodyPr>
          <a:lstStyle/>
          <a:p>
            <a:pPr algn="ctr"/>
            <a:r>
              <a:rPr lang="en-US" sz="2000" dirty="0">
                <a:latin typeface="Avenir Book" panose="02000503020000020003" pitchFamily="2" charset="0"/>
              </a:rPr>
              <a:t>ROS system architecture for a culturally sensitive social robot</a:t>
            </a:r>
          </a:p>
          <a:p>
            <a:pPr algn="ctr"/>
            <a:r>
              <a:rPr lang="en-US" sz="1400" dirty="0">
                <a:solidFill>
                  <a:schemeClr val="bg1">
                    <a:lumMod val="50000"/>
                  </a:schemeClr>
                </a:solidFill>
                <a:latin typeface="Avenir Book" panose="02000503020000020003" pitchFamily="2" charset="0"/>
              </a:rPr>
              <a:t>(All software will be on GitHub at </a:t>
            </a:r>
            <a:r>
              <a:rPr lang="en-US" sz="1400" dirty="0">
                <a:solidFill>
                  <a:schemeClr val="bg1">
                    <a:lumMod val="50000"/>
                  </a:schemeClr>
                </a:solidFill>
                <a:latin typeface="Calibri" panose="020F0502020204030204" pitchFamily="34" charset="0"/>
                <a:cs typeface="Calibri" panose="020F0502020204030204" pitchFamily="34" charset="0"/>
              </a:rPr>
              <a:t>https://</a:t>
            </a:r>
            <a:r>
              <a:rPr lang="en-US" sz="1400" dirty="0" err="1">
                <a:solidFill>
                  <a:schemeClr val="bg1">
                    <a:lumMod val="50000"/>
                  </a:schemeClr>
                </a:solidFill>
                <a:latin typeface="Calibri" panose="020F0502020204030204" pitchFamily="34" charset="0"/>
                <a:cs typeface="Calibri" panose="020F0502020204030204" pitchFamily="34" charset="0"/>
              </a:rPr>
              <a:t>github.com</a:t>
            </a:r>
            <a:r>
              <a:rPr lang="en-US" sz="1400" dirty="0">
                <a:solidFill>
                  <a:schemeClr val="bg1">
                    <a:lumMod val="50000"/>
                  </a:schemeClr>
                </a:solidFill>
                <a:latin typeface="Calibri" panose="020F0502020204030204" pitchFamily="34" charset="0"/>
                <a:cs typeface="Calibri" panose="020F0502020204030204" pitchFamily="34" charset="0"/>
              </a:rPr>
              <a:t>/cssr4africa/cssr4africa</a:t>
            </a:r>
            <a:r>
              <a:rPr lang="en-US" sz="1400" dirty="0">
                <a:solidFill>
                  <a:schemeClr val="bg1">
                    <a:lumMod val="50000"/>
                  </a:schemeClr>
                </a:solidFill>
                <a:latin typeface="Avenir Book" panose="02000503020000020003" pitchFamily="2" charset="0"/>
              </a:rPr>
              <a:t>) </a:t>
            </a:r>
            <a:endParaRPr lang="en-US" sz="1400" spc="-1" dirty="0">
              <a:solidFill>
                <a:schemeClr val="bg1">
                  <a:lumMod val="50000"/>
                </a:schemeClr>
              </a:solidFill>
              <a:latin typeface="Avenir Book" panose="02000503020000020003" pitchFamily="2" charset="0"/>
              <a:ea typeface="Calibri"/>
            </a:endParaRPr>
          </a:p>
        </p:txBody>
      </p:sp>
      <p:pic>
        <p:nvPicPr>
          <p:cNvPr id="6" name="Picture 5">
            <a:extLst>
              <a:ext uri="{FF2B5EF4-FFF2-40B4-BE49-F238E27FC236}">
                <a16:creationId xmlns:a16="http://schemas.microsoft.com/office/drawing/2014/main" id="{A53F9F50-2342-641B-7EDC-D2647CEC5E93}"/>
              </a:ext>
            </a:extLst>
          </p:cNvPr>
          <p:cNvPicPr>
            <a:picLocks noChangeAspect="1"/>
          </p:cNvPicPr>
          <p:nvPr/>
        </p:nvPicPr>
        <p:blipFill>
          <a:blip r:embed="rId3"/>
          <a:stretch>
            <a:fillRect/>
          </a:stretch>
        </p:blipFill>
        <p:spPr>
          <a:xfrm>
            <a:off x="3720298" y="502921"/>
            <a:ext cx="7772400" cy="6317645"/>
          </a:xfrm>
          <a:prstGeom prst="rect">
            <a:avLst/>
          </a:prstGeom>
        </p:spPr>
      </p:pic>
    </p:spTree>
    <p:extLst>
      <p:ext uri="{BB962C8B-B14F-4D97-AF65-F5344CB8AC3E}">
        <p14:creationId xmlns:p14="http://schemas.microsoft.com/office/powerpoint/2010/main" val="1691773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9" name="TextBox 8">
            <a:extLst>
              <a:ext uri="{FF2B5EF4-FFF2-40B4-BE49-F238E27FC236}">
                <a16:creationId xmlns:a16="http://schemas.microsoft.com/office/drawing/2014/main" id="{DC87C7F6-7F2A-51BE-4274-B926C83152B8}"/>
              </a:ext>
            </a:extLst>
          </p:cNvPr>
          <p:cNvSpPr txBox="1"/>
          <p:nvPr/>
        </p:nvSpPr>
        <p:spPr>
          <a:xfrm>
            <a:off x="965522" y="5684026"/>
            <a:ext cx="10339690" cy="461665"/>
          </a:xfrm>
          <a:prstGeom prst="rect">
            <a:avLst/>
          </a:prstGeom>
          <a:noFill/>
        </p:spPr>
        <p:txBody>
          <a:bodyPr wrap="none" rtlCol="0">
            <a:spAutoFit/>
          </a:bodyPr>
          <a:lstStyle/>
          <a:p>
            <a:pPr marL="76200" lvl="0" algn="ctr" rtl="0">
              <a:spcBef>
                <a:spcPts val="0"/>
              </a:spcBef>
              <a:spcAft>
                <a:spcPts val="0"/>
              </a:spcAft>
              <a:buClr>
                <a:srgbClr val="980000"/>
              </a:buClr>
              <a:buSzPts val="2400"/>
            </a:pPr>
            <a:r>
              <a:rPr lang="en-US" sz="2400" dirty="0">
                <a:solidFill>
                  <a:srgbClr val="FF0000"/>
                </a:solidFill>
                <a:latin typeface="Avenir Book" panose="02000503020000020003" pitchFamily="2" charset="0"/>
                <a:ea typeface="Monda"/>
                <a:cs typeface="Monda"/>
                <a:sym typeface="Monda"/>
              </a:rPr>
              <a:t>Biological Motion </a:t>
            </a:r>
            <a:r>
              <a:rPr lang="en-US" sz="2400" dirty="0">
                <a:solidFill>
                  <a:schemeClr val="dk1"/>
                </a:solidFill>
                <a:latin typeface="Avenir Book" panose="02000503020000020003" pitchFamily="2" charset="0"/>
                <a:ea typeface="Monda"/>
                <a:cs typeface="Monda"/>
                <a:sym typeface="Monda"/>
              </a:rPr>
              <a:t>for </a:t>
            </a:r>
            <a:r>
              <a:rPr lang="en-US" sz="2400" dirty="0">
                <a:latin typeface="Avenir Book" panose="02000503020000020003" pitchFamily="2" charset="0"/>
                <a:ea typeface="Monda"/>
                <a:cs typeface="Monda"/>
                <a:sym typeface="Monda"/>
              </a:rPr>
              <a:t>Engaging</a:t>
            </a:r>
            <a:r>
              <a:rPr lang="en-US" sz="2400" dirty="0">
                <a:solidFill>
                  <a:schemeClr val="dk1"/>
                </a:solidFill>
                <a:latin typeface="Avenir Book" panose="02000503020000020003" pitchFamily="2" charset="0"/>
                <a:ea typeface="Monda"/>
                <a:cs typeface="Monda"/>
                <a:sym typeface="Monda"/>
              </a:rPr>
              <a:t> Gestural Communication in Social Robots</a:t>
            </a:r>
          </a:p>
        </p:txBody>
      </p:sp>
      <p:pic>
        <p:nvPicPr>
          <p:cNvPr id="2" name="Picture 1">
            <a:extLst>
              <a:ext uri="{FF2B5EF4-FFF2-40B4-BE49-F238E27FC236}">
                <a16:creationId xmlns:a16="http://schemas.microsoft.com/office/drawing/2014/main" id="{1E88A1BF-0C65-1C9F-1900-2F5C7E60455E}"/>
              </a:ext>
            </a:extLst>
          </p:cNvPr>
          <p:cNvPicPr>
            <a:picLocks noChangeAspect="1"/>
          </p:cNvPicPr>
          <p:nvPr/>
        </p:nvPicPr>
        <p:blipFill>
          <a:blip r:embed="rId3"/>
          <a:stretch>
            <a:fillRect/>
          </a:stretch>
        </p:blipFill>
        <p:spPr>
          <a:xfrm>
            <a:off x="8219728" y="530133"/>
            <a:ext cx="3287110" cy="4930666"/>
          </a:xfrm>
          <a:prstGeom prst="rect">
            <a:avLst/>
          </a:prstGeom>
        </p:spPr>
      </p:pic>
      <p:sp>
        <p:nvSpPr>
          <p:cNvPr id="4" name="TextBox 3">
            <a:extLst>
              <a:ext uri="{FF2B5EF4-FFF2-40B4-BE49-F238E27FC236}">
                <a16:creationId xmlns:a16="http://schemas.microsoft.com/office/drawing/2014/main" id="{7073960E-857C-68F1-8F29-4F12ABA3A11F}"/>
              </a:ext>
            </a:extLst>
          </p:cNvPr>
          <p:cNvSpPr txBox="1"/>
          <p:nvPr/>
        </p:nvSpPr>
        <p:spPr>
          <a:xfrm>
            <a:off x="2650282" y="2019855"/>
            <a:ext cx="2651576" cy="307777"/>
          </a:xfrm>
          <a:prstGeom prst="rect">
            <a:avLst/>
          </a:prstGeom>
          <a:noFill/>
        </p:spPr>
        <p:txBody>
          <a:bodyPr wrap="square">
            <a:spAutoFit/>
          </a:bodyPr>
          <a:lstStyle/>
          <a:p>
            <a:pPr algn="ctr"/>
            <a:r>
              <a:rPr kumimoji="0" lang="en-US" sz="1400" i="0" u="none" strike="noStrike" kern="0" cap="none" spc="0" normalizeH="0" baseline="0" noProof="0" dirty="0">
                <a:ln>
                  <a:noFill/>
                </a:ln>
                <a:solidFill>
                  <a:srgbClr val="000000"/>
                </a:solidFill>
                <a:effectLst/>
                <a:uLnTx/>
                <a:uFillTx/>
                <a:latin typeface="Eurostile" panose="020B0504020202050204"/>
                <a:cs typeface="Arial"/>
                <a:sym typeface="Arial"/>
              </a:rPr>
              <a:t>Cost function being minimized</a:t>
            </a:r>
            <a:endParaRPr lang="en-RW" sz="1400" dirty="0">
              <a:solidFill>
                <a:schemeClr val="tx1"/>
              </a:solidFill>
              <a:latin typeface="Eurostile" panose="020B0504020202050204"/>
            </a:endParaRPr>
          </a:p>
        </p:txBody>
      </p:sp>
      <p:pic>
        <p:nvPicPr>
          <p:cNvPr id="5" name="Picture 4">
            <a:extLst>
              <a:ext uri="{FF2B5EF4-FFF2-40B4-BE49-F238E27FC236}">
                <a16:creationId xmlns:a16="http://schemas.microsoft.com/office/drawing/2014/main" id="{D3173A1B-64B4-C7F9-78B1-7B44B20432D2}"/>
              </a:ext>
            </a:extLst>
          </p:cNvPr>
          <p:cNvPicPr>
            <a:picLocks noChangeAspect="1"/>
          </p:cNvPicPr>
          <p:nvPr/>
        </p:nvPicPr>
        <p:blipFill>
          <a:blip r:embed="rId4"/>
          <a:stretch>
            <a:fillRect/>
          </a:stretch>
        </p:blipFill>
        <p:spPr>
          <a:xfrm>
            <a:off x="1318852" y="589223"/>
            <a:ext cx="4766980" cy="1312013"/>
          </a:xfrm>
          <a:prstGeom prst="rect">
            <a:avLst/>
          </a:prstGeom>
        </p:spPr>
      </p:pic>
      <p:sp>
        <p:nvSpPr>
          <p:cNvPr id="7" name="Right Brace 6">
            <a:extLst>
              <a:ext uri="{FF2B5EF4-FFF2-40B4-BE49-F238E27FC236}">
                <a16:creationId xmlns:a16="http://schemas.microsoft.com/office/drawing/2014/main" id="{B857D417-FF40-1766-437E-A8194589A37F}"/>
              </a:ext>
            </a:extLst>
          </p:cNvPr>
          <p:cNvSpPr/>
          <p:nvPr/>
        </p:nvSpPr>
        <p:spPr>
          <a:xfrm rot="5400000">
            <a:off x="3676659" y="652748"/>
            <a:ext cx="364417" cy="2417171"/>
          </a:xfrm>
          <a:prstGeom prst="rightBrace">
            <a:avLst>
              <a:gd name="adj1" fmla="val 4082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7ADA8607-9FFA-262D-A570-74BFF16F064C}"/>
              </a:ext>
            </a:extLst>
          </p:cNvPr>
          <p:cNvSpPr txBox="1"/>
          <p:nvPr/>
        </p:nvSpPr>
        <p:spPr>
          <a:xfrm>
            <a:off x="2354241" y="250669"/>
            <a:ext cx="3076654" cy="338554"/>
          </a:xfrm>
          <a:prstGeom prst="rect">
            <a:avLst/>
          </a:prstGeom>
          <a:noFill/>
        </p:spPr>
        <p:txBody>
          <a:bodyPr wrap="square" rtlCol="0">
            <a:spAutoFit/>
          </a:bodyPr>
          <a:lstStyle/>
          <a:p>
            <a:pPr algn="ctr"/>
            <a:r>
              <a:rPr lang="en-US" sz="1600" b="1" dirty="0">
                <a:solidFill>
                  <a:schemeClr val="tx1"/>
                </a:solidFill>
                <a:latin typeface="Avenir Book" panose="02000503020000020003" pitchFamily="2" charset="0"/>
              </a:rPr>
              <a:t>Minimum Jerk Model  </a:t>
            </a:r>
          </a:p>
        </p:txBody>
      </p:sp>
      <p:pic>
        <p:nvPicPr>
          <p:cNvPr id="15" name="Picture 14">
            <a:extLst>
              <a:ext uri="{FF2B5EF4-FFF2-40B4-BE49-F238E27FC236}">
                <a16:creationId xmlns:a16="http://schemas.microsoft.com/office/drawing/2014/main" id="{BFCE11B2-58F6-3D39-4089-68948DCA5463}"/>
              </a:ext>
            </a:extLst>
          </p:cNvPr>
          <p:cNvPicPr>
            <a:picLocks noChangeAspect="1"/>
          </p:cNvPicPr>
          <p:nvPr/>
        </p:nvPicPr>
        <p:blipFill>
          <a:blip r:embed="rId5"/>
          <a:stretch>
            <a:fillRect/>
          </a:stretch>
        </p:blipFill>
        <p:spPr>
          <a:xfrm>
            <a:off x="1522008" y="2923483"/>
            <a:ext cx="5588889" cy="2443187"/>
          </a:xfrm>
          <a:prstGeom prst="rect">
            <a:avLst/>
          </a:prstGeom>
        </p:spPr>
      </p:pic>
      <p:sp>
        <p:nvSpPr>
          <p:cNvPr id="17" name="TextBox 16">
            <a:extLst>
              <a:ext uri="{FF2B5EF4-FFF2-40B4-BE49-F238E27FC236}">
                <a16:creationId xmlns:a16="http://schemas.microsoft.com/office/drawing/2014/main" id="{0F39B935-C37B-B15E-04E8-7710964BCF4B}"/>
              </a:ext>
            </a:extLst>
          </p:cNvPr>
          <p:cNvSpPr txBox="1"/>
          <p:nvPr/>
        </p:nvSpPr>
        <p:spPr>
          <a:xfrm>
            <a:off x="50197" y="3093366"/>
            <a:ext cx="1665072" cy="307777"/>
          </a:xfrm>
          <a:prstGeom prst="rect">
            <a:avLst/>
          </a:prstGeom>
          <a:noFill/>
        </p:spPr>
        <p:txBody>
          <a:bodyPr wrap="square">
            <a:spAutoFit/>
          </a:bodyPr>
          <a:lstStyle/>
          <a:p>
            <a:pPr algn="ctr"/>
            <a:r>
              <a:rPr lang="en-GB" sz="1400" kern="0" dirty="0">
                <a:solidFill>
                  <a:srgbClr val="000000"/>
                </a:solidFill>
                <a:latin typeface="Eurostile" panose="020B0504020202050204"/>
                <a:cs typeface="Arial"/>
                <a:sym typeface="Arial"/>
              </a:rPr>
              <a:t>Joint</a:t>
            </a:r>
            <a:r>
              <a:rPr lang="en-US" sz="1400" kern="0" dirty="0">
                <a:solidFill>
                  <a:srgbClr val="000000"/>
                </a:solidFill>
                <a:latin typeface="Eurostile" panose="020B0504020202050204"/>
                <a:cs typeface="Arial"/>
                <a:sym typeface="Arial"/>
              </a:rPr>
              <a:t> position</a:t>
            </a:r>
            <a:endParaRPr lang="en-RW" sz="1400" dirty="0">
              <a:solidFill>
                <a:schemeClr val="tx1"/>
              </a:solidFill>
              <a:latin typeface="Eurostile" panose="020B0504020202050204"/>
            </a:endParaRPr>
          </a:p>
        </p:txBody>
      </p:sp>
      <p:sp>
        <p:nvSpPr>
          <p:cNvPr id="19" name="TextBox 18">
            <a:extLst>
              <a:ext uri="{FF2B5EF4-FFF2-40B4-BE49-F238E27FC236}">
                <a16:creationId xmlns:a16="http://schemas.microsoft.com/office/drawing/2014/main" id="{857BE8DE-DC3E-C95C-3B24-F418A6CCB869}"/>
              </a:ext>
            </a:extLst>
          </p:cNvPr>
          <p:cNvSpPr txBox="1"/>
          <p:nvPr/>
        </p:nvSpPr>
        <p:spPr>
          <a:xfrm>
            <a:off x="72318" y="3656115"/>
            <a:ext cx="1665072" cy="307777"/>
          </a:xfrm>
          <a:prstGeom prst="rect">
            <a:avLst/>
          </a:prstGeom>
          <a:noFill/>
        </p:spPr>
        <p:txBody>
          <a:bodyPr wrap="square">
            <a:spAutoFit/>
          </a:bodyPr>
          <a:lstStyle/>
          <a:p>
            <a:pPr algn="ctr"/>
            <a:r>
              <a:rPr lang="en-GB" sz="1400" kern="0" dirty="0">
                <a:solidFill>
                  <a:srgbClr val="000000"/>
                </a:solidFill>
                <a:latin typeface="Eurostile" panose="020B0504020202050204"/>
                <a:cs typeface="Arial"/>
                <a:sym typeface="Arial"/>
              </a:rPr>
              <a:t>Joint</a:t>
            </a:r>
            <a:r>
              <a:rPr lang="en-US" sz="1400" kern="0" dirty="0">
                <a:solidFill>
                  <a:srgbClr val="000000"/>
                </a:solidFill>
                <a:latin typeface="Eurostile" panose="020B0504020202050204"/>
                <a:cs typeface="Arial"/>
                <a:sym typeface="Arial"/>
              </a:rPr>
              <a:t> velocity</a:t>
            </a:r>
            <a:endParaRPr lang="en-RW" sz="1400" dirty="0">
              <a:solidFill>
                <a:schemeClr val="tx1"/>
              </a:solidFill>
              <a:latin typeface="Eurostile" panose="020B0504020202050204"/>
            </a:endParaRPr>
          </a:p>
        </p:txBody>
      </p:sp>
      <p:sp>
        <p:nvSpPr>
          <p:cNvPr id="21" name="TextBox 20">
            <a:extLst>
              <a:ext uri="{FF2B5EF4-FFF2-40B4-BE49-F238E27FC236}">
                <a16:creationId xmlns:a16="http://schemas.microsoft.com/office/drawing/2014/main" id="{8F011387-7938-A7CB-1C9F-714EAA1AC1EA}"/>
              </a:ext>
            </a:extLst>
          </p:cNvPr>
          <p:cNvSpPr txBox="1"/>
          <p:nvPr/>
        </p:nvSpPr>
        <p:spPr>
          <a:xfrm>
            <a:off x="-26584" y="4277671"/>
            <a:ext cx="1877574" cy="307777"/>
          </a:xfrm>
          <a:prstGeom prst="rect">
            <a:avLst/>
          </a:prstGeom>
          <a:noFill/>
        </p:spPr>
        <p:txBody>
          <a:bodyPr wrap="square">
            <a:spAutoFit/>
          </a:bodyPr>
          <a:lstStyle/>
          <a:p>
            <a:pPr algn="ctr"/>
            <a:r>
              <a:rPr lang="en-GB" sz="1400" kern="0" dirty="0">
                <a:solidFill>
                  <a:srgbClr val="000000"/>
                </a:solidFill>
                <a:latin typeface="Eurostile" panose="020B0504020202050204"/>
                <a:cs typeface="Arial"/>
                <a:sym typeface="Arial"/>
              </a:rPr>
              <a:t>Joint acceleration</a:t>
            </a:r>
            <a:endParaRPr lang="en-RW" sz="1400" dirty="0">
              <a:solidFill>
                <a:schemeClr val="tx1"/>
              </a:solidFill>
              <a:latin typeface="Eurostile" panose="020B0504020202050204"/>
            </a:endParaRPr>
          </a:p>
        </p:txBody>
      </p:sp>
      <p:sp>
        <p:nvSpPr>
          <p:cNvPr id="23" name="Right Arrow 22">
            <a:extLst>
              <a:ext uri="{FF2B5EF4-FFF2-40B4-BE49-F238E27FC236}">
                <a16:creationId xmlns:a16="http://schemas.microsoft.com/office/drawing/2014/main" id="{44241BF0-94DB-C0BA-B55C-DAAE083B8B3D}"/>
              </a:ext>
            </a:extLst>
          </p:cNvPr>
          <p:cNvSpPr/>
          <p:nvPr/>
        </p:nvSpPr>
        <p:spPr>
          <a:xfrm rot="5400000">
            <a:off x="3547397" y="2366126"/>
            <a:ext cx="622938" cy="57542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W"/>
          </a:p>
        </p:txBody>
      </p:sp>
    </p:spTree>
    <p:extLst>
      <p:ext uri="{BB962C8B-B14F-4D97-AF65-F5344CB8AC3E}">
        <p14:creationId xmlns:p14="http://schemas.microsoft.com/office/powerpoint/2010/main" val="2720794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showing different sizes of data&#10;&#10;Description automatically generated with medium confidence">
            <a:extLst>
              <a:ext uri="{FF2B5EF4-FFF2-40B4-BE49-F238E27FC236}">
                <a16:creationId xmlns:a16="http://schemas.microsoft.com/office/drawing/2014/main" id="{7649769D-FEF4-C0F3-41D7-3F5C7D4851AF}"/>
              </a:ext>
            </a:extLst>
          </p:cNvPr>
          <p:cNvPicPr>
            <a:picLocks noChangeAspect="1"/>
          </p:cNvPicPr>
          <p:nvPr/>
        </p:nvPicPr>
        <p:blipFill>
          <a:blip r:embed="rId3"/>
          <a:stretch>
            <a:fillRect/>
          </a:stretch>
        </p:blipFill>
        <p:spPr>
          <a:xfrm>
            <a:off x="5575130" y="1417638"/>
            <a:ext cx="6521169" cy="3839137"/>
          </a:xfrm>
          <a:prstGeom prst="rect">
            <a:avLst/>
          </a:prstGeom>
        </p:spPr>
      </p:pic>
      <p:sp>
        <p:nvSpPr>
          <p:cNvPr id="18" name="TextBox 17">
            <a:extLst>
              <a:ext uri="{FF2B5EF4-FFF2-40B4-BE49-F238E27FC236}">
                <a16:creationId xmlns:a16="http://schemas.microsoft.com/office/drawing/2014/main" id="{2CE29AAF-841F-6293-326E-24BF99327182}"/>
              </a:ext>
            </a:extLst>
          </p:cNvPr>
          <p:cNvSpPr txBox="1"/>
          <p:nvPr/>
        </p:nvSpPr>
        <p:spPr>
          <a:xfrm>
            <a:off x="83524" y="2459504"/>
            <a:ext cx="5510452" cy="2246769"/>
          </a:xfrm>
          <a:prstGeom prst="rect">
            <a:avLst/>
          </a:prstGeom>
          <a:noFill/>
        </p:spPr>
        <p:txBody>
          <a:bodyPr wrap="square" rtlCol="0">
            <a:spAutoFit/>
          </a:bodyPr>
          <a:lstStyle/>
          <a:p>
            <a:r>
              <a:rPr lang="en-GB" sz="2000" dirty="0">
                <a:solidFill>
                  <a:schemeClr val="tx1"/>
                </a:solidFill>
                <a:latin typeface="Eurostile" panose="020B0504020202050204"/>
              </a:rPr>
              <a:t>Biological motion during human-robot interactions</a:t>
            </a:r>
          </a:p>
          <a:p>
            <a:pPr algn="just"/>
            <a:endParaRPr lang="en-GB" sz="2000" dirty="0">
              <a:solidFill>
                <a:schemeClr val="tx1"/>
              </a:solidFill>
              <a:latin typeface="Eurostile" panose="020B0504020202050204"/>
            </a:endParaRPr>
          </a:p>
          <a:p>
            <a:pPr algn="just"/>
            <a:r>
              <a:rPr lang="en-GB" sz="2000" dirty="0">
                <a:latin typeface="Eurostile" panose="020B0504020202050204"/>
              </a:rPr>
              <a:t>Warmth </a:t>
            </a:r>
            <a:r>
              <a:rPr lang="en-GB" sz="2000" dirty="0">
                <a:solidFill>
                  <a:srgbClr val="C00000"/>
                </a:solidFill>
                <a:latin typeface="Eurostile" panose="020B0504020202050204"/>
              </a:rPr>
              <a:t>increased</a:t>
            </a:r>
            <a:r>
              <a:rPr lang="en-GB" sz="2000" dirty="0">
                <a:latin typeface="Eurostile" panose="020B0504020202050204"/>
              </a:rPr>
              <a:t> on average by 14%</a:t>
            </a:r>
          </a:p>
          <a:p>
            <a:pPr algn="just"/>
            <a:endParaRPr lang="en-GB" sz="2000" dirty="0">
              <a:latin typeface="Eurostile" panose="020B0504020202050204"/>
            </a:endParaRPr>
          </a:p>
          <a:p>
            <a:pPr algn="just"/>
            <a:r>
              <a:rPr lang="en-GB" sz="2000" dirty="0">
                <a:latin typeface="Eurostile" panose="020B0504020202050204"/>
              </a:rPr>
              <a:t>Discomfort </a:t>
            </a:r>
            <a:r>
              <a:rPr lang="en-GB" sz="2000" dirty="0">
                <a:solidFill>
                  <a:srgbClr val="C00000"/>
                </a:solidFill>
                <a:latin typeface="Eurostile" panose="020B0504020202050204"/>
              </a:rPr>
              <a:t>reduced</a:t>
            </a:r>
            <a:r>
              <a:rPr lang="en-GB" sz="2000" dirty="0">
                <a:latin typeface="Eurostile" panose="020B0504020202050204"/>
              </a:rPr>
              <a:t> by 13%</a:t>
            </a:r>
          </a:p>
          <a:p>
            <a:pPr algn="just"/>
            <a:endParaRPr lang="en-GB" sz="2000" dirty="0">
              <a:latin typeface="Eurostile" panose="020B0504020202050204"/>
            </a:endParaRPr>
          </a:p>
          <a:p>
            <a:pPr algn="just"/>
            <a:r>
              <a:rPr lang="en-GB" sz="2000" dirty="0">
                <a:latin typeface="Eurostile" panose="020B0504020202050204"/>
              </a:rPr>
              <a:t>(assessed using a variation of the </a:t>
            </a:r>
            <a:r>
              <a:rPr lang="en-GB" sz="2000" dirty="0" err="1">
                <a:latin typeface="Eurostile" panose="020B0504020202050204"/>
              </a:rPr>
              <a:t>RoSAS</a:t>
            </a:r>
            <a:r>
              <a:rPr lang="en-GB" sz="2000" dirty="0">
                <a:latin typeface="Eurostile" panose="020B0504020202050204"/>
              </a:rPr>
              <a:t> metric) </a:t>
            </a:r>
            <a:endParaRPr lang="en-GB" sz="2000" dirty="0">
              <a:solidFill>
                <a:schemeClr val="tx1"/>
              </a:solidFill>
              <a:latin typeface="Eurostile" panose="020B0504020202050204"/>
            </a:endParaRPr>
          </a:p>
        </p:txBody>
      </p:sp>
      <p:sp>
        <p:nvSpPr>
          <p:cNvPr id="3" name="TextBox 2">
            <a:extLst>
              <a:ext uri="{FF2B5EF4-FFF2-40B4-BE49-F238E27FC236}">
                <a16:creationId xmlns:a16="http://schemas.microsoft.com/office/drawing/2014/main" id="{F1F583EE-73BD-A57C-7B32-0A741F09827E}"/>
              </a:ext>
            </a:extLst>
          </p:cNvPr>
          <p:cNvSpPr txBox="1"/>
          <p:nvPr/>
        </p:nvSpPr>
        <p:spPr>
          <a:xfrm>
            <a:off x="965522" y="5684026"/>
            <a:ext cx="10339690" cy="461665"/>
          </a:xfrm>
          <a:prstGeom prst="rect">
            <a:avLst/>
          </a:prstGeom>
          <a:noFill/>
        </p:spPr>
        <p:txBody>
          <a:bodyPr wrap="none" rtlCol="0">
            <a:spAutoFit/>
          </a:bodyPr>
          <a:lstStyle/>
          <a:p>
            <a:pPr marL="76200" lvl="0" algn="ctr" rtl="0">
              <a:spcBef>
                <a:spcPts val="0"/>
              </a:spcBef>
              <a:spcAft>
                <a:spcPts val="0"/>
              </a:spcAft>
              <a:buClr>
                <a:srgbClr val="980000"/>
              </a:buClr>
              <a:buSzPts val="2400"/>
            </a:pPr>
            <a:r>
              <a:rPr lang="en-US" sz="2400" dirty="0">
                <a:solidFill>
                  <a:srgbClr val="FF0000"/>
                </a:solidFill>
                <a:latin typeface="Avenir Book" panose="02000503020000020003" pitchFamily="2" charset="0"/>
                <a:ea typeface="Monda"/>
                <a:cs typeface="Monda"/>
                <a:sym typeface="Monda"/>
              </a:rPr>
              <a:t>Biological Motion </a:t>
            </a:r>
            <a:r>
              <a:rPr lang="en-US" sz="2400" dirty="0">
                <a:solidFill>
                  <a:schemeClr val="dk1"/>
                </a:solidFill>
                <a:latin typeface="Avenir Book" panose="02000503020000020003" pitchFamily="2" charset="0"/>
                <a:ea typeface="Monda"/>
                <a:cs typeface="Monda"/>
                <a:sym typeface="Monda"/>
              </a:rPr>
              <a:t>for </a:t>
            </a:r>
            <a:r>
              <a:rPr lang="en-US" sz="2400" dirty="0">
                <a:latin typeface="Avenir Book" panose="02000503020000020003" pitchFamily="2" charset="0"/>
                <a:ea typeface="Monda"/>
                <a:cs typeface="Monda"/>
                <a:sym typeface="Monda"/>
              </a:rPr>
              <a:t>Engaging</a:t>
            </a:r>
            <a:r>
              <a:rPr lang="en-US" sz="2400" dirty="0">
                <a:solidFill>
                  <a:schemeClr val="dk1"/>
                </a:solidFill>
                <a:latin typeface="Avenir Book" panose="02000503020000020003" pitchFamily="2" charset="0"/>
                <a:ea typeface="Monda"/>
                <a:cs typeface="Monda"/>
                <a:sym typeface="Monda"/>
              </a:rPr>
              <a:t> Gestural Communication in Social Robots</a:t>
            </a:r>
          </a:p>
        </p:txBody>
      </p:sp>
      <p:sp>
        <p:nvSpPr>
          <p:cNvPr id="4" name="Rectangle 3">
            <a:extLst>
              <a:ext uri="{FF2B5EF4-FFF2-40B4-BE49-F238E27FC236}">
                <a16:creationId xmlns:a16="http://schemas.microsoft.com/office/drawing/2014/main" id="{64FA498B-C18D-7F88-AD6E-349CCDC262CB}"/>
              </a:ext>
            </a:extLst>
          </p:cNvPr>
          <p:cNvSpPr/>
          <p:nvPr/>
        </p:nvSpPr>
        <p:spPr>
          <a:xfrm>
            <a:off x="7637929" y="1417638"/>
            <a:ext cx="1143000" cy="38512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A2B263B-33C1-B7E0-B1C4-C2F981EF5990}"/>
              </a:ext>
            </a:extLst>
          </p:cNvPr>
          <p:cNvSpPr/>
          <p:nvPr/>
        </p:nvSpPr>
        <p:spPr>
          <a:xfrm>
            <a:off x="10330961" y="1405550"/>
            <a:ext cx="1426250" cy="38512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7B96D83-565C-E617-7DFF-7C397461C33D}"/>
              </a:ext>
            </a:extLst>
          </p:cNvPr>
          <p:cNvSpPr>
            <a:spLocks noGrp="1"/>
          </p:cNvSpPr>
          <p:nvPr>
            <p:ph type="title"/>
          </p:nvPr>
        </p:nvSpPr>
        <p:spPr/>
        <p:txBody>
          <a:bodyPr/>
          <a:lstStyle/>
          <a:p>
            <a:endParaRPr lang="en-RW" dirty="0"/>
          </a:p>
        </p:txBody>
      </p:sp>
      <p:cxnSp>
        <p:nvCxnSpPr>
          <p:cNvPr id="6" name="Straight Arrow Connector 5">
            <a:extLst>
              <a:ext uri="{FF2B5EF4-FFF2-40B4-BE49-F238E27FC236}">
                <a16:creationId xmlns:a16="http://schemas.microsoft.com/office/drawing/2014/main" id="{EA9D8E85-289A-3BA9-86D0-89C6E512E189}"/>
              </a:ext>
            </a:extLst>
          </p:cNvPr>
          <p:cNvCxnSpPr/>
          <p:nvPr/>
        </p:nvCxnSpPr>
        <p:spPr>
          <a:xfrm flipV="1">
            <a:off x="7120890" y="2459504"/>
            <a:ext cx="788670" cy="36370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8E73731-3B6A-4675-F99B-3E498B88EA48}"/>
              </a:ext>
            </a:extLst>
          </p:cNvPr>
          <p:cNvCxnSpPr>
            <a:cxnSpLocks/>
          </p:cNvCxnSpPr>
          <p:nvPr/>
        </p:nvCxnSpPr>
        <p:spPr>
          <a:xfrm>
            <a:off x="9936626" y="3513015"/>
            <a:ext cx="825488" cy="36175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817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110B8-5F16-C6D5-0F23-E322E11BA44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C19795A-4FDF-CD93-2B87-860E34C15013}"/>
              </a:ext>
            </a:extLst>
          </p:cNvPr>
          <p:cNvSpPr txBox="1"/>
          <p:nvPr/>
        </p:nvSpPr>
        <p:spPr>
          <a:xfrm>
            <a:off x="6056660" y="2409310"/>
            <a:ext cx="78681" cy="515526"/>
          </a:xfrm>
          <a:prstGeom prst="rect">
            <a:avLst/>
          </a:prstGeom>
        </p:spPr>
        <p:txBody>
          <a:bodyPr lIns="0" tIns="0" rIns="0" bIns="0" rtlCol="0" anchor="t">
            <a:spAutoFit/>
          </a:bodyPr>
          <a:lstStyle/>
          <a:p>
            <a:pPr algn="ctr">
              <a:lnSpc>
                <a:spcPts val="4392"/>
              </a:lnSpc>
              <a:spcBef>
                <a:spcPct val="0"/>
              </a:spcBef>
            </a:pPr>
            <a:r>
              <a:rPr lang="en-US" sz="2400">
                <a:solidFill>
                  <a:srgbClr val="000000"/>
                </a:solidFill>
                <a:latin typeface="Nunito"/>
              </a:rPr>
              <a:t> </a:t>
            </a:r>
          </a:p>
        </p:txBody>
      </p:sp>
      <p:sp>
        <p:nvSpPr>
          <p:cNvPr id="2" name="TextBox 1">
            <a:extLst>
              <a:ext uri="{FF2B5EF4-FFF2-40B4-BE49-F238E27FC236}">
                <a16:creationId xmlns:a16="http://schemas.microsoft.com/office/drawing/2014/main" id="{23637880-30F2-0ECC-0EFD-9C94E05BA71B}"/>
              </a:ext>
            </a:extLst>
          </p:cNvPr>
          <p:cNvSpPr txBox="1"/>
          <p:nvPr/>
        </p:nvSpPr>
        <p:spPr>
          <a:xfrm>
            <a:off x="699302" y="860695"/>
            <a:ext cx="2084097" cy="369332"/>
          </a:xfrm>
          <a:prstGeom prst="rect">
            <a:avLst/>
          </a:prstGeom>
          <a:noFill/>
        </p:spPr>
        <p:txBody>
          <a:bodyPr wrap="none" rtlCol="0">
            <a:spAutoFit/>
          </a:bodyPr>
          <a:lstStyle/>
          <a:p>
            <a:r>
              <a:rPr lang="en-RW" dirty="0">
                <a:solidFill>
                  <a:srgbClr val="C00000"/>
                </a:solidFill>
              </a:rPr>
              <a:t>www.cssr4africa.org</a:t>
            </a:r>
          </a:p>
        </p:txBody>
      </p:sp>
      <p:sp>
        <p:nvSpPr>
          <p:cNvPr id="5" name="TextBox 4">
            <a:extLst>
              <a:ext uri="{FF2B5EF4-FFF2-40B4-BE49-F238E27FC236}">
                <a16:creationId xmlns:a16="http://schemas.microsoft.com/office/drawing/2014/main" id="{405DE4D1-7EAF-8539-466A-EB3110251F26}"/>
              </a:ext>
            </a:extLst>
          </p:cNvPr>
          <p:cNvSpPr txBox="1"/>
          <p:nvPr/>
        </p:nvSpPr>
        <p:spPr>
          <a:xfrm>
            <a:off x="4104346" y="107876"/>
            <a:ext cx="6318333" cy="400110"/>
          </a:xfrm>
          <a:prstGeom prst="rect">
            <a:avLst/>
          </a:prstGeom>
          <a:noFill/>
        </p:spPr>
        <p:txBody>
          <a:bodyPr wrap="none" rtlCol="0">
            <a:spAutoFit/>
          </a:bodyPr>
          <a:lstStyle/>
          <a:p>
            <a:pPr algn="ctr"/>
            <a:r>
              <a:rPr lang="en-US" sz="2000" dirty="0">
                <a:latin typeface="Avenir Book" panose="02000503020000020003" pitchFamily="2" charset="0"/>
              </a:rPr>
              <a:t>Gesture subsystem in the abstract system architecture</a:t>
            </a:r>
          </a:p>
        </p:txBody>
      </p:sp>
      <p:pic>
        <p:nvPicPr>
          <p:cNvPr id="6" name="Picture 5">
            <a:extLst>
              <a:ext uri="{FF2B5EF4-FFF2-40B4-BE49-F238E27FC236}">
                <a16:creationId xmlns:a16="http://schemas.microsoft.com/office/drawing/2014/main" id="{94EDD6E7-E738-DD16-2E14-49BFA4798318}"/>
              </a:ext>
            </a:extLst>
          </p:cNvPr>
          <p:cNvPicPr>
            <a:picLocks noChangeAspect="1"/>
          </p:cNvPicPr>
          <p:nvPr/>
        </p:nvPicPr>
        <p:blipFill>
          <a:blip r:embed="rId2"/>
          <a:stretch>
            <a:fillRect/>
          </a:stretch>
        </p:blipFill>
        <p:spPr>
          <a:xfrm>
            <a:off x="2420159" y="1726913"/>
            <a:ext cx="8283721" cy="3838640"/>
          </a:xfrm>
          <a:prstGeom prst="rect">
            <a:avLst/>
          </a:prstGeom>
        </p:spPr>
      </p:pic>
      <p:pic>
        <p:nvPicPr>
          <p:cNvPr id="7" name="Picture 6">
            <a:extLst>
              <a:ext uri="{FF2B5EF4-FFF2-40B4-BE49-F238E27FC236}">
                <a16:creationId xmlns:a16="http://schemas.microsoft.com/office/drawing/2014/main" id="{A0D5E69A-9B10-7B3C-6B79-F936E8FEA9EB}"/>
              </a:ext>
            </a:extLst>
          </p:cNvPr>
          <p:cNvPicPr>
            <a:picLocks noChangeAspect="1"/>
          </p:cNvPicPr>
          <p:nvPr/>
        </p:nvPicPr>
        <p:blipFill>
          <a:blip r:embed="rId3"/>
          <a:stretch>
            <a:fillRect/>
          </a:stretch>
        </p:blipFill>
        <p:spPr>
          <a:xfrm>
            <a:off x="597214" y="137161"/>
            <a:ext cx="2302647" cy="741650"/>
          </a:xfrm>
          <a:prstGeom prst="rect">
            <a:avLst/>
          </a:prstGeom>
        </p:spPr>
      </p:pic>
      <p:sp>
        <p:nvSpPr>
          <p:cNvPr id="3" name="Rectangle 2">
            <a:extLst>
              <a:ext uri="{FF2B5EF4-FFF2-40B4-BE49-F238E27FC236}">
                <a16:creationId xmlns:a16="http://schemas.microsoft.com/office/drawing/2014/main" id="{4830A689-4423-F622-285E-DA6D50B7A9CE}"/>
              </a:ext>
            </a:extLst>
          </p:cNvPr>
          <p:cNvSpPr/>
          <p:nvPr/>
        </p:nvSpPr>
        <p:spPr>
          <a:xfrm>
            <a:off x="7059168" y="4693921"/>
            <a:ext cx="963168" cy="54864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8416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A149A-506F-17BD-118D-508D546B26D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442CC53-AB4D-F6F3-0F77-388B12E50878}"/>
              </a:ext>
            </a:extLst>
          </p:cNvPr>
          <p:cNvSpPr txBox="1"/>
          <p:nvPr/>
        </p:nvSpPr>
        <p:spPr>
          <a:xfrm>
            <a:off x="6056660" y="2409310"/>
            <a:ext cx="78681" cy="515526"/>
          </a:xfrm>
          <a:prstGeom prst="rect">
            <a:avLst/>
          </a:prstGeom>
        </p:spPr>
        <p:txBody>
          <a:bodyPr lIns="0" tIns="0" rIns="0" bIns="0" rtlCol="0" anchor="t">
            <a:spAutoFit/>
          </a:bodyPr>
          <a:lstStyle/>
          <a:p>
            <a:pPr algn="ctr">
              <a:lnSpc>
                <a:spcPts val="4392"/>
              </a:lnSpc>
              <a:spcBef>
                <a:spcPct val="0"/>
              </a:spcBef>
            </a:pPr>
            <a:r>
              <a:rPr lang="en-US" sz="2400">
                <a:solidFill>
                  <a:srgbClr val="000000"/>
                </a:solidFill>
                <a:latin typeface="Nunito"/>
              </a:rPr>
              <a:t> </a:t>
            </a:r>
          </a:p>
        </p:txBody>
      </p:sp>
      <p:sp>
        <p:nvSpPr>
          <p:cNvPr id="15" name="TextBox 14">
            <a:extLst>
              <a:ext uri="{FF2B5EF4-FFF2-40B4-BE49-F238E27FC236}">
                <a16:creationId xmlns:a16="http://schemas.microsoft.com/office/drawing/2014/main" id="{E76B9436-3C42-B4AB-49A7-DF4A106BDA65}"/>
              </a:ext>
            </a:extLst>
          </p:cNvPr>
          <p:cNvSpPr txBox="1"/>
          <p:nvPr/>
        </p:nvSpPr>
        <p:spPr>
          <a:xfrm>
            <a:off x="699302" y="848503"/>
            <a:ext cx="2084097" cy="369332"/>
          </a:xfrm>
          <a:prstGeom prst="rect">
            <a:avLst/>
          </a:prstGeom>
          <a:noFill/>
        </p:spPr>
        <p:txBody>
          <a:bodyPr wrap="none" rtlCol="0">
            <a:spAutoFit/>
          </a:bodyPr>
          <a:lstStyle/>
          <a:p>
            <a:r>
              <a:rPr lang="en-RW" dirty="0">
                <a:solidFill>
                  <a:srgbClr val="C00000"/>
                </a:solidFill>
              </a:rPr>
              <a:t>www.cssr4africa.org</a:t>
            </a:r>
          </a:p>
        </p:txBody>
      </p:sp>
      <p:pic>
        <p:nvPicPr>
          <p:cNvPr id="16" name="Picture 15">
            <a:extLst>
              <a:ext uri="{FF2B5EF4-FFF2-40B4-BE49-F238E27FC236}">
                <a16:creationId xmlns:a16="http://schemas.microsoft.com/office/drawing/2014/main" id="{7905304F-D197-4803-5835-13E4F04F3C5C}"/>
              </a:ext>
            </a:extLst>
          </p:cNvPr>
          <p:cNvPicPr>
            <a:picLocks noChangeAspect="1"/>
          </p:cNvPicPr>
          <p:nvPr/>
        </p:nvPicPr>
        <p:blipFill>
          <a:blip r:embed="rId2"/>
          <a:stretch>
            <a:fillRect/>
          </a:stretch>
        </p:blipFill>
        <p:spPr>
          <a:xfrm>
            <a:off x="597214" y="124969"/>
            <a:ext cx="2302647" cy="741650"/>
          </a:xfrm>
          <a:prstGeom prst="rect">
            <a:avLst/>
          </a:prstGeom>
        </p:spPr>
      </p:pic>
      <p:sp>
        <p:nvSpPr>
          <p:cNvPr id="2" name="TextBox 1">
            <a:extLst>
              <a:ext uri="{FF2B5EF4-FFF2-40B4-BE49-F238E27FC236}">
                <a16:creationId xmlns:a16="http://schemas.microsoft.com/office/drawing/2014/main" id="{D9A3F1C9-4218-B830-AB5D-ED6A09B86354}"/>
              </a:ext>
            </a:extLst>
          </p:cNvPr>
          <p:cNvSpPr txBox="1"/>
          <p:nvPr/>
        </p:nvSpPr>
        <p:spPr>
          <a:xfrm>
            <a:off x="3887865" y="70025"/>
            <a:ext cx="5311647" cy="400110"/>
          </a:xfrm>
          <a:prstGeom prst="rect">
            <a:avLst/>
          </a:prstGeom>
          <a:noFill/>
        </p:spPr>
        <p:txBody>
          <a:bodyPr wrap="none" rtlCol="0">
            <a:spAutoFit/>
          </a:bodyPr>
          <a:lstStyle/>
          <a:p>
            <a:pPr algn="ctr"/>
            <a:r>
              <a:rPr lang="en-US" sz="2000" dirty="0">
                <a:latin typeface="Avenir Book" panose="02000503020000020003" pitchFamily="2" charset="0"/>
              </a:rPr>
              <a:t>Gesture subsystem ROS system architecture</a:t>
            </a:r>
            <a:r>
              <a:rPr lang="en-US" sz="1600" dirty="0">
                <a:solidFill>
                  <a:schemeClr val="bg1">
                    <a:lumMod val="50000"/>
                  </a:schemeClr>
                </a:solidFill>
                <a:latin typeface="Avenir Book" panose="02000503020000020003" pitchFamily="2" charset="0"/>
              </a:rPr>
              <a:t> </a:t>
            </a:r>
            <a:endParaRPr lang="en-US" sz="1600" spc="-1" dirty="0">
              <a:solidFill>
                <a:schemeClr val="bg1">
                  <a:lumMod val="50000"/>
                </a:schemeClr>
              </a:solidFill>
              <a:latin typeface="Avenir Book" panose="02000503020000020003" pitchFamily="2" charset="0"/>
              <a:ea typeface="Calibri"/>
            </a:endParaRPr>
          </a:p>
        </p:txBody>
      </p:sp>
      <p:pic>
        <p:nvPicPr>
          <p:cNvPr id="6" name="Picture 5">
            <a:extLst>
              <a:ext uri="{FF2B5EF4-FFF2-40B4-BE49-F238E27FC236}">
                <a16:creationId xmlns:a16="http://schemas.microsoft.com/office/drawing/2014/main" id="{C6ED2A14-5DF0-9C81-BE22-C86C428245B5}"/>
              </a:ext>
            </a:extLst>
          </p:cNvPr>
          <p:cNvPicPr>
            <a:picLocks noChangeAspect="1"/>
          </p:cNvPicPr>
          <p:nvPr/>
        </p:nvPicPr>
        <p:blipFill>
          <a:blip r:embed="rId3"/>
          <a:stretch>
            <a:fillRect/>
          </a:stretch>
        </p:blipFill>
        <p:spPr>
          <a:xfrm>
            <a:off x="3720298" y="502921"/>
            <a:ext cx="7772400" cy="6317645"/>
          </a:xfrm>
          <a:prstGeom prst="rect">
            <a:avLst/>
          </a:prstGeom>
        </p:spPr>
      </p:pic>
      <p:sp>
        <p:nvSpPr>
          <p:cNvPr id="3" name="Rectangle 2">
            <a:extLst>
              <a:ext uri="{FF2B5EF4-FFF2-40B4-BE49-F238E27FC236}">
                <a16:creationId xmlns:a16="http://schemas.microsoft.com/office/drawing/2014/main" id="{8A695478-220B-E563-5DEA-45F3C9CF9D17}"/>
              </a:ext>
            </a:extLst>
          </p:cNvPr>
          <p:cNvSpPr/>
          <p:nvPr/>
        </p:nvSpPr>
        <p:spPr>
          <a:xfrm>
            <a:off x="8802624" y="2718816"/>
            <a:ext cx="707135" cy="77515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669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0294-48B8-75D7-FBB4-809B66BEFC4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F8FE689-9F09-447A-E624-6877F1F9D941}"/>
              </a:ext>
            </a:extLst>
          </p:cNvPr>
          <p:cNvSpPr/>
          <p:nvPr/>
        </p:nvSpPr>
        <p:spPr bwMode="auto">
          <a:xfrm>
            <a:off x="0" y="0"/>
            <a:ext cx="12192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i="1">
              <a:latin typeface="Arial" pitchFamily="-105" charset="0"/>
              <a:ea typeface="Arial" pitchFamily="-105" charset="0"/>
              <a:cs typeface="Arial" pitchFamily="-105" charset="0"/>
            </a:endParaRPr>
          </a:p>
        </p:txBody>
      </p:sp>
      <p:sp>
        <p:nvSpPr>
          <p:cNvPr id="11" name="Rectangle 10">
            <a:extLst>
              <a:ext uri="{FF2B5EF4-FFF2-40B4-BE49-F238E27FC236}">
                <a16:creationId xmlns:a16="http://schemas.microsoft.com/office/drawing/2014/main" id="{343A1087-6A53-816A-90D5-C341C1BEFA42}"/>
              </a:ext>
            </a:extLst>
          </p:cNvPr>
          <p:cNvSpPr/>
          <p:nvPr/>
        </p:nvSpPr>
        <p:spPr>
          <a:xfrm>
            <a:off x="919651" y="6211669"/>
            <a:ext cx="10392355" cy="553998"/>
          </a:xfrm>
          <a:prstGeom prst="rect">
            <a:avLst/>
          </a:prstGeom>
        </p:spPr>
        <p:txBody>
          <a:bodyPr wrap="square">
            <a:spAutoFit/>
          </a:bodyPr>
          <a:lstStyle/>
          <a:p>
            <a:pPr algn="ctr"/>
            <a:r>
              <a:rPr lang="en-US" b="1" dirty="0">
                <a:solidFill>
                  <a:schemeClr val="bg1"/>
                </a:solidFill>
                <a:latin typeface="Avenir Book" panose="02000503020000020003" pitchFamily="2" charset="0"/>
              </a:rPr>
              <a:t>Robotics in Africa at IROS 2024 Posters</a:t>
            </a:r>
          </a:p>
          <a:p>
            <a:pPr algn="ctr"/>
            <a:r>
              <a:rPr lang="en-US" sz="1200" dirty="0">
                <a:solidFill>
                  <a:schemeClr val="bg1"/>
                </a:solidFill>
                <a:latin typeface="Calibri" panose="020F0502020204030204" pitchFamily="34" charset="0"/>
                <a:cs typeface="Calibri" panose="020F0502020204030204" pitchFamily="34" charset="0"/>
              </a:rPr>
              <a:t>http://</a:t>
            </a:r>
            <a:r>
              <a:rPr lang="en-US" sz="1200" dirty="0" err="1">
                <a:solidFill>
                  <a:schemeClr val="bg1"/>
                </a:solidFill>
                <a:latin typeface="Calibri" panose="020F0502020204030204" pitchFamily="34" charset="0"/>
                <a:cs typeface="Calibri" panose="020F0502020204030204" pitchFamily="34" charset="0"/>
              </a:rPr>
              <a:t>www.vernon.eu</a:t>
            </a:r>
            <a:r>
              <a:rPr lang="en-US" sz="1200" dirty="0">
                <a:solidFill>
                  <a:schemeClr val="bg1"/>
                </a:solidFill>
                <a:latin typeface="Calibri" panose="020F0502020204030204" pitchFamily="34" charset="0"/>
                <a:cs typeface="Calibri" panose="020F0502020204030204" pitchFamily="34" charset="0"/>
              </a:rPr>
              <a:t>/downloads/CMU-</a:t>
            </a:r>
            <a:r>
              <a:rPr lang="en-US" sz="1200" dirty="0" err="1">
                <a:solidFill>
                  <a:schemeClr val="bg1"/>
                </a:solidFill>
                <a:latin typeface="Calibri" panose="020F0502020204030204" pitchFamily="34" charset="0"/>
                <a:cs typeface="Calibri" panose="020F0502020204030204" pitchFamily="34" charset="0"/>
              </a:rPr>
              <a:t>Africa_Poster_Culture_Survey.pdf</a:t>
            </a:r>
            <a:endParaRPr lang="en-US" sz="1200" dirty="0">
              <a:solidFill>
                <a:schemeClr val="bg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CC7BD9B1-CDB1-B313-50A9-926337FF7568}"/>
              </a:ext>
            </a:extLst>
          </p:cNvPr>
          <p:cNvPicPr>
            <a:picLocks noChangeAspect="1"/>
          </p:cNvPicPr>
          <p:nvPr/>
        </p:nvPicPr>
        <p:blipFill>
          <a:blip r:embed="rId3"/>
          <a:stretch>
            <a:fillRect/>
          </a:stretch>
        </p:blipFill>
        <p:spPr>
          <a:xfrm>
            <a:off x="6539650" y="3866300"/>
            <a:ext cx="12700" cy="25400"/>
          </a:xfrm>
          <a:prstGeom prst="rect">
            <a:avLst/>
          </a:prstGeom>
        </p:spPr>
      </p:pic>
      <p:pic>
        <p:nvPicPr>
          <p:cNvPr id="5" name="Picture 4">
            <a:extLst>
              <a:ext uri="{FF2B5EF4-FFF2-40B4-BE49-F238E27FC236}">
                <a16:creationId xmlns:a16="http://schemas.microsoft.com/office/drawing/2014/main" id="{33FA3EE2-E6FF-D932-6073-03AB0E765E08}"/>
              </a:ext>
            </a:extLst>
          </p:cNvPr>
          <p:cNvPicPr>
            <a:picLocks noChangeAspect="1"/>
          </p:cNvPicPr>
          <p:nvPr/>
        </p:nvPicPr>
        <p:blipFill>
          <a:blip r:embed="rId4"/>
          <a:stretch>
            <a:fillRect/>
          </a:stretch>
        </p:blipFill>
        <p:spPr>
          <a:xfrm>
            <a:off x="2071758" y="525780"/>
            <a:ext cx="7772400" cy="5498338"/>
          </a:xfrm>
          <a:prstGeom prst="rect">
            <a:avLst/>
          </a:prstGeom>
        </p:spPr>
      </p:pic>
    </p:spTree>
    <p:extLst>
      <p:ext uri="{BB962C8B-B14F-4D97-AF65-F5344CB8AC3E}">
        <p14:creationId xmlns:p14="http://schemas.microsoft.com/office/powerpoint/2010/main" val="228895222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34A7-E8F9-9787-8848-2CCFE072FF6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7A8C541-8313-FDFE-3A7A-51727B7D6E7C}"/>
              </a:ext>
            </a:extLst>
          </p:cNvPr>
          <p:cNvSpPr/>
          <p:nvPr/>
        </p:nvSpPr>
        <p:spPr bwMode="auto">
          <a:xfrm>
            <a:off x="0" y="0"/>
            <a:ext cx="12192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i="1">
              <a:latin typeface="Arial" pitchFamily="-105" charset="0"/>
              <a:ea typeface="Arial" pitchFamily="-105" charset="0"/>
              <a:cs typeface="Arial" pitchFamily="-105" charset="0"/>
            </a:endParaRPr>
          </a:p>
        </p:txBody>
      </p:sp>
      <p:sp>
        <p:nvSpPr>
          <p:cNvPr id="11" name="Rectangle 10">
            <a:extLst>
              <a:ext uri="{FF2B5EF4-FFF2-40B4-BE49-F238E27FC236}">
                <a16:creationId xmlns:a16="http://schemas.microsoft.com/office/drawing/2014/main" id="{6BDE2450-EBAF-C06B-3E79-28FCB2811AE2}"/>
              </a:ext>
            </a:extLst>
          </p:cNvPr>
          <p:cNvSpPr/>
          <p:nvPr/>
        </p:nvSpPr>
        <p:spPr>
          <a:xfrm>
            <a:off x="919651" y="6211669"/>
            <a:ext cx="10392355" cy="553998"/>
          </a:xfrm>
          <a:prstGeom prst="rect">
            <a:avLst/>
          </a:prstGeom>
        </p:spPr>
        <p:txBody>
          <a:bodyPr wrap="square">
            <a:spAutoFit/>
          </a:bodyPr>
          <a:lstStyle/>
          <a:p>
            <a:pPr algn="ctr"/>
            <a:r>
              <a:rPr lang="en-US" b="1" dirty="0">
                <a:solidFill>
                  <a:schemeClr val="bg1"/>
                </a:solidFill>
                <a:latin typeface="Avenir Book" panose="02000503020000020003" pitchFamily="2" charset="0"/>
              </a:rPr>
              <a:t>Robotics in Africa at IROS 2024 Posters</a:t>
            </a:r>
          </a:p>
          <a:p>
            <a:pPr algn="ctr"/>
            <a:r>
              <a:rPr lang="en-US" sz="1200" dirty="0">
                <a:solidFill>
                  <a:schemeClr val="bg1"/>
                </a:solidFill>
                <a:latin typeface="Calibri" panose="020F0502020204030204" pitchFamily="34" charset="0"/>
                <a:cs typeface="Calibri" panose="020F0502020204030204" pitchFamily="34" charset="0"/>
              </a:rPr>
              <a:t>http://</a:t>
            </a:r>
            <a:r>
              <a:rPr lang="en-US" sz="1200" dirty="0" err="1">
                <a:solidFill>
                  <a:schemeClr val="bg1"/>
                </a:solidFill>
                <a:latin typeface="Calibri" panose="020F0502020204030204" pitchFamily="34" charset="0"/>
                <a:cs typeface="Calibri" panose="020F0502020204030204" pitchFamily="34" charset="0"/>
              </a:rPr>
              <a:t>www.vernon.eu</a:t>
            </a:r>
            <a:r>
              <a:rPr lang="en-US" sz="1200" dirty="0">
                <a:solidFill>
                  <a:schemeClr val="bg1"/>
                </a:solidFill>
                <a:latin typeface="Calibri" panose="020F0502020204030204" pitchFamily="34" charset="0"/>
                <a:cs typeface="Calibri" panose="020F0502020204030204" pitchFamily="34" charset="0"/>
              </a:rPr>
              <a:t>/downloads/CMU-</a:t>
            </a:r>
            <a:r>
              <a:rPr lang="en-US" sz="1200" dirty="0" err="1">
                <a:solidFill>
                  <a:schemeClr val="bg1"/>
                </a:solidFill>
                <a:latin typeface="Calibri" panose="020F0502020204030204" pitchFamily="34" charset="0"/>
                <a:cs typeface="Calibri" panose="020F0502020204030204" pitchFamily="34" charset="0"/>
              </a:rPr>
              <a:t>Africa_Poster_Biological_Motion.pdf</a:t>
            </a:r>
            <a:endParaRPr lang="en-US" sz="1200" dirty="0">
              <a:solidFill>
                <a:schemeClr val="bg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871FAD1-D7E6-F66A-C3A4-F176A2D3CD02}"/>
              </a:ext>
            </a:extLst>
          </p:cNvPr>
          <p:cNvPicPr>
            <a:picLocks noChangeAspect="1"/>
          </p:cNvPicPr>
          <p:nvPr/>
        </p:nvPicPr>
        <p:blipFill>
          <a:blip r:embed="rId3"/>
          <a:stretch>
            <a:fillRect/>
          </a:stretch>
        </p:blipFill>
        <p:spPr>
          <a:xfrm>
            <a:off x="6539650" y="3866300"/>
            <a:ext cx="12700" cy="25400"/>
          </a:xfrm>
          <a:prstGeom prst="rect">
            <a:avLst/>
          </a:prstGeom>
        </p:spPr>
      </p:pic>
      <p:pic>
        <p:nvPicPr>
          <p:cNvPr id="10" name="Picture 9">
            <a:extLst>
              <a:ext uri="{FF2B5EF4-FFF2-40B4-BE49-F238E27FC236}">
                <a16:creationId xmlns:a16="http://schemas.microsoft.com/office/drawing/2014/main" id="{5DFEF653-4460-02B5-0663-B376A8FE499E}"/>
              </a:ext>
            </a:extLst>
          </p:cNvPr>
          <p:cNvPicPr>
            <a:picLocks noChangeAspect="1"/>
          </p:cNvPicPr>
          <p:nvPr/>
        </p:nvPicPr>
        <p:blipFill>
          <a:blip r:embed="rId4"/>
          <a:stretch>
            <a:fillRect/>
          </a:stretch>
        </p:blipFill>
        <p:spPr>
          <a:xfrm>
            <a:off x="2071758" y="525780"/>
            <a:ext cx="7772400" cy="5498338"/>
          </a:xfrm>
          <a:prstGeom prst="rect">
            <a:avLst/>
          </a:prstGeom>
        </p:spPr>
      </p:pic>
    </p:spTree>
    <p:extLst>
      <p:ext uri="{BB962C8B-B14F-4D97-AF65-F5344CB8AC3E}">
        <p14:creationId xmlns:p14="http://schemas.microsoft.com/office/powerpoint/2010/main" val="128735796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12192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i="1">
              <a:latin typeface="Arial" pitchFamily="-105" charset="0"/>
              <a:ea typeface="Arial" pitchFamily="-105" charset="0"/>
              <a:cs typeface="Arial" pitchFamily="-105" charset="0"/>
            </a:endParaRPr>
          </a:p>
        </p:txBody>
      </p:sp>
      <p:sp>
        <p:nvSpPr>
          <p:cNvPr id="11" name="Rectangle 10">
            <a:extLst>
              <a:ext uri="{FF2B5EF4-FFF2-40B4-BE49-F238E27FC236}">
                <a16:creationId xmlns:a16="http://schemas.microsoft.com/office/drawing/2014/main" id="{73D6393E-60AA-E44A-9536-FC37B5F9E037}"/>
              </a:ext>
            </a:extLst>
          </p:cNvPr>
          <p:cNvSpPr/>
          <p:nvPr/>
        </p:nvSpPr>
        <p:spPr>
          <a:xfrm>
            <a:off x="919651" y="6211669"/>
            <a:ext cx="10392355" cy="553998"/>
          </a:xfrm>
          <a:prstGeom prst="rect">
            <a:avLst/>
          </a:prstGeom>
        </p:spPr>
        <p:txBody>
          <a:bodyPr wrap="square">
            <a:spAutoFit/>
          </a:bodyPr>
          <a:lstStyle/>
          <a:p>
            <a:pPr algn="ctr"/>
            <a:r>
              <a:rPr lang="en-US" b="1" dirty="0">
                <a:solidFill>
                  <a:schemeClr val="bg1"/>
                </a:solidFill>
                <a:latin typeface="Avenir Book" panose="02000503020000020003" pitchFamily="2" charset="0"/>
              </a:rPr>
              <a:t>Robotics in Africa at IROS 2024 Posters</a:t>
            </a:r>
          </a:p>
          <a:p>
            <a:pPr algn="ctr"/>
            <a:r>
              <a:rPr lang="en-US" sz="1200" dirty="0">
                <a:solidFill>
                  <a:schemeClr val="bg1"/>
                </a:solidFill>
                <a:latin typeface="Calibri" panose="020F0502020204030204" pitchFamily="34" charset="0"/>
                <a:cs typeface="Calibri" panose="020F0502020204030204" pitchFamily="34" charset="0"/>
              </a:rPr>
              <a:t>http://</a:t>
            </a:r>
            <a:r>
              <a:rPr lang="en-US" sz="1200" dirty="0" err="1">
                <a:solidFill>
                  <a:schemeClr val="bg1"/>
                </a:solidFill>
                <a:latin typeface="Calibri" panose="020F0502020204030204" pitchFamily="34" charset="0"/>
                <a:cs typeface="Calibri" panose="020F0502020204030204" pitchFamily="34" charset="0"/>
              </a:rPr>
              <a:t>www.vernon.eu</a:t>
            </a:r>
            <a:r>
              <a:rPr lang="en-US" sz="1200" dirty="0">
                <a:solidFill>
                  <a:schemeClr val="bg1"/>
                </a:solidFill>
                <a:latin typeface="Calibri" panose="020F0502020204030204" pitchFamily="34" charset="0"/>
                <a:cs typeface="Calibri" panose="020F0502020204030204" pitchFamily="34" charset="0"/>
              </a:rPr>
              <a:t>/downloads/CMU-</a:t>
            </a:r>
            <a:r>
              <a:rPr lang="en-US" sz="1200" dirty="0" err="1">
                <a:solidFill>
                  <a:schemeClr val="bg1"/>
                </a:solidFill>
                <a:latin typeface="Calibri" panose="020F0502020204030204" pitchFamily="34" charset="0"/>
                <a:cs typeface="Calibri" panose="020F0502020204030204" pitchFamily="34" charset="0"/>
              </a:rPr>
              <a:t>Africa_Poster_Behaviour_Trees.pdf</a:t>
            </a:r>
            <a:endParaRPr lang="en-US" sz="1200" dirty="0">
              <a:solidFill>
                <a:schemeClr val="bg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E475E8F-39D6-E949-8F5C-D96465597F37}"/>
              </a:ext>
            </a:extLst>
          </p:cNvPr>
          <p:cNvPicPr>
            <a:picLocks noChangeAspect="1"/>
          </p:cNvPicPr>
          <p:nvPr/>
        </p:nvPicPr>
        <p:blipFill>
          <a:blip r:embed="rId3"/>
          <a:stretch>
            <a:fillRect/>
          </a:stretch>
        </p:blipFill>
        <p:spPr>
          <a:xfrm>
            <a:off x="6539650" y="3866300"/>
            <a:ext cx="12700" cy="25400"/>
          </a:xfrm>
          <a:prstGeom prst="rect">
            <a:avLst/>
          </a:prstGeom>
        </p:spPr>
      </p:pic>
      <p:pic>
        <p:nvPicPr>
          <p:cNvPr id="5" name="Picture 4">
            <a:extLst>
              <a:ext uri="{FF2B5EF4-FFF2-40B4-BE49-F238E27FC236}">
                <a16:creationId xmlns:a16="http://schemas.microsoft.com/office/drawing/2014/main" id="{708A9758-7BED-1BF3-D35D-3F0441289AFF}"/>
              </a:ext>
            </a:extLst>
          </p:cNvPr>
          <p:cNvPicPr>
            <a:picLocks noChangeAspect="1"/>
          </p:cNvPicPr>
          <p:nvPr/>
        </p:nvPicPr>
        <p:blipFill>
          <a:blip r:embed="rId4"/>
          <a:stretch>
            <a:fillRect/>
          </a:stretch>
        </p:blipFill>
        <p:spPr>
          <a:xfrm>
            <a:off x="2071758" y="525780"/>
            <a:ext cx="7772400" cy="5498338"/>
          </a:xfrm>
          <a:prstGeom prst="rect">
            <a:avLst/>
          </a:prstGeom>
        </p:spPr>
      </p:pic>
    </p:spTree>
    <p:extLst>
      <p:ext uri="{BB962C8B-B14F-4D97-AF65-F5344CB8AC3E}">
        <p14:creationId xmlns:p14="http://schemas.microsoft.com/office/powerpoint/2010/main" val="181203301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 action="ppaction://noaction"/>
            <a:extLst>
              <a:ext uri="{FF2B5EF4-FFF2-40B4-BE49-F238E27FC236}">
                <a16:creationId xmlns:a16="http://schemas.microsoft.com/office/drawing/2014/main" id="{4DBFC2E4-74F1-9748-9B6A-821AB2AC5C27}"/>
              </a:ext>
            </a:extLst>
          </p:cNvPr>
          <p:cNvSpPr/>
          <p:nvPr/>
        </p:nvSpPr>
        <p:spPr bwMode="auto">
          <a:xfrm>
            <a:off x="0" y="0"/>
            <a:ext cx="1093862" cy="94003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i="1">
              <a:latin typeface="Arial" pitchFamily="-105" charset="0"/>
              <a:ea typeface="Arial" pitchFamily="-105" charset="0"/>
              <a:cs typeface="Arial" pitchFamily="-105" charset="0"/>
            </a:endParaRPr>
          </a:p>
        </p:txBody>
      </p:sp>
      <p:pic>
        <p:nvPicPr>
          <p:cNvPr id="5" name="Picture 4">
            <a:extLst>
              <a:ext uri="{FF2B5EF4-FFF2-40B4-BE49-F238E27FC236}">
                <a16:creationId xmlns:a16="http://schemas.microsoft.com/office/drawing/2014/main" id="{5B8440C3-FE38-FD8C-4FFA-8DF6F79C856E}"/>
              </a:ext>
            </a:extLst>
          </p:cNvPr>
          <p:cNvPicPr>
            <a:picLocks noChangeAspect="1"/>
          </p:cNvPicPr>
          <p:nvPr/>
        </p:nvPicPr>
        <p:blipFill>
          <a:blip r:embed="rId3"/>
          <a:stretch>
            <a:fillRect/>
          </a:stretch>
        </p:blipFill>
        <p:spPr>
          <a:xfrm>
            <a:off x="2835488" y="97562"/>
            <a:ext cx="6445672" cy="6049568"/>
          </a:xfrm>
          <a:prstGeom prst="rect">
            <a:avLst/>
          </a:prstGeom>
        </p:spPr>
      </p:pic>
      <p:sp>
        <p:nvSpPr>
          <p:cNvPr id="7" name="TextBox 6">
            <a:extLst>
              <a:ext uri="{FF2B5EF4-FFF2-40B4-BE49-F238E27FC236}">
                <a16:creationId xmlns:a16="http://schemas.microsoft.com/office/drawing/2014/main" id="{14CFD19E-968F-CDD2-7EBA-B3AB8761DC1D}"/>
              </a:ext>
            </a:extLst>
          </p:cNvPr>
          <p:cNvSpPr txBox="1"/>
          <p:nvPr/>
        </p:nvSpPr>
        <p:spPr>
          <a:xfrm>
            <a:off x="3127058" y="6195060"/>
            <a:ext cx="5890944" cy="369332"/>
          </a:xfrm>
          <a:prstGeom prst="rect">
            <a:avLst/>
          </a:prstGeom>
          <a:noFill/>
        </p:spPr>
        <p:txBody>
          <a:bodyPr wrap="square">
            <a:spAutoFit/>
          </a:bodyPr>
          <a:lstStyle/>
          <a:p>
            <a:pPr algn="ctr"/>
            <a:r>
              <a:rPr lang="en-US" sz="1800" dirty="0">
                <a:solidFill>
                  <a:srgbClr val="C00000"/>
                </a:solidFill>
                <a:latin typeface="Calibri" panose="020F0502020204030204" pitchFamily="34" charset="0"/>
                <a:cs typeface="Calibri" panose="020F0502020204030204" pitchFamily="34" charset="0"/>
              </a:rPr>
              <a:t>www.cssr4africa.org</a:t>
            </a:r>
            <a:endParaRPr lang="en-RW"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7882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5C00A-BC83-6044-B5B8-ED8B35AE0398}"/>
              </a:ext>
            </a:extLst>
          </p:cNvPr>
          <p:cNvSpPr>
            <a:spLocks noGrp="1"/>
          </p:cNvSpPr>
          <p:nvPr>
            <p:ph type="title"/>
          </p:nvPr>
        </p:nvSpPr>
        <p:spPr/>
        <p:txBody>
          <a:bodyPr>
            <a:normAutofit/>
          </a:bodyPr>
          <a:lstStyle/>
          <a:p>
            <a:r>
              <a:rPr lang="en-US" sz="2800">
                <a:latin typeface="Avenir Book" panose="02000503020000020003" pitchFamily="2" charset="0"/>
              </a:rPr>
              <a:t>Selected </a:t>
            </a:r>
            <a:r>
              <a:rPr lang="en-US" sz="2800" dirty="0">
                <a:latin typeface="Avenir Book" panose="02000503020000020003" pitchFamily="2" charset="0"/>
              </a:rPr>
              <a:t>Publications</a:t>
            </a:r>
          </a:p>
        </p:txBody>
      </p:sp>
      <p:sp>
        <p:nvSpPr>
          <p:cNvPr id="3" name="Content Placeholder 2">
            <a:extLst>
              <a:ext uri="{FF2B5EF4-FFF2-40B4-BE49-F238E27FC236}">
                <a16:creationId xmlns:a16="http://schemas.microsoft.com/office/drawing/2014/main" id="{ABAB503D-8527-1845-A5C0-E3B59C726C63}"/>
              </a:ext>
            </a:extLst>
          </p:cNvPr>
          <p:cNvSpPr>
            <a:spLocks noGrp="1"/>
          </p:cNvSpPr>
          <p:nvPr>
            <p:ph idx="1"/>
          </p:nvPr>
        </p:nvSpPr>
        <p:spPr>
          <a:xfrm>
            <a:off x="624416" y="1185706"/>
            <a:ext cx="11114865" cy="4969034"/>
          </a:xfrm>
        </p:spPr>
        <p:txBody>
          <a:bodyPr>
            <a:noAutofit/>
          </a:bodyPr>
          <a:lstStyle/>
          <a:p>
            <a:pPr marL="493713" indent="-481013">
              <a:buNone/>
            </a:pPr>
            <a:r>
              <a:rPr lang="en-US" sz="1100" b="0" i="0" dirty="0">
                <a:solidFill>
                  <a:srgbClr val="000000"/>
                </a:solidFill>
                <a:effectLst/>
                <a:latin typeface="Avenir Book" panose="02000503020000020003" pitchFamily="2" charset="0"/>
              </a:rPr>
              <a:t>A. </a:t>
            </a:r>
            <a:r>
              <a:rPr lang="en-US" sz="1100" b="0" i="0" dirty="0" err="1">
                <a:solidFill>
                  <a:srgbClr val="000000"/>
                </a:solidFill>
                <a:effectLst/>
                <a:latin typeface="Avenir Book" panose="02000503020000020003" pitchFamily="2" charset="0"/>
              </a:rPr>
              <a:t>Akinade</a:t>
            </a:r>
            <a:r>
              <a:rPr lang="en-US" sz="1100" b="0" i="0" dirty="0">
                <a:solidFill>
                  <a:srgbClr val="000000"/>
                </a:solidFill>
                <a:effectLst/>
                <a:latin typeface="Avenir Book" panose="02000503020000020003" pitchFamily="2" charset="0"/>
              </a:rPr>
              <a:t>, D. Barros, M. Danso, Y. Haile, E. Birhan, B. Shimelis Girma, C. Osano, P. Ranchod, M. Richard, B. Rosman, I. Jimoh, T. Taye </a:t>
            </a:r>
            <a:r>
              <a:rPr lang="en-US" sz="1100" b="0" i="0" dirty="0" err="1">
                <a:solidFill>
                  <a:srgbClr val="000000"/>
                </a:solidFill>
                <a:effectLst/>
                <a:latin typeface="Avenir Book" panose="02000503020000020003" pitchFamily="2" charset="0"/>
              </a:rPr>
              <a:t>Tefferi</a:t>
            </a:r>
            <a:r>
              <a:rPr lang="en-US" sz="1100" b="0" i="0" dirty="0">
                <a:solidFill>
                  <a:srgbClr val="000000"/>
                </a:solidFill>
                <a:effectLst/>
                <a:latin typeface="Avenir Book" panose="02000503020000020003" pitchFamily="2" charset="0"/>
              </a:rPr>
              <a:t>, D. Vernon, "Culturally Sensitive Social Robotics for Africa", Proceedings of the 2nd International Workshop on Cultural Robotics: Diversified Sustainable Practices, IEEE/ACM HRI 2025, Springer LNAI, in press.</a:t>
            </a:r>
          </a:p>
          <a:p>
            <a:pPr marL="493713" indent="-481013">
              <a:buNone/>
            </a:pPr>
            <a:endParaRPr lang="en-US" sz="1100" dirty="0">
              <a:solidFill>
                <a:srgbClr val="000000"/>
              </a:solidFill>
              <a:latin typeface="Avenir Book" panose="02000503020000020003" pitchFamily="2" charset="0"/>
            </a:endParaRPr>
          </a:p>
          <a:p>
            <a:pPr marL="493713" indent="-481013">
              <a:buNone/>
            </a:pPr>
            <a:r>
              <a:rPr lang="en-US" sz="1100" b="0" i="0" dirty="0">
                <a:solidFill>
                  <a:srgbClr val="000000"/>
                </a:solidFill>
                <a:effectLst/>
                <a:latin typeface="Avenir Book" panose="02000503020000020003" pitchFamily="2" charset="0"/>
              </a:rPr>
              <a:t>A. </a:t>
            </a:r>
            <a:r>
              <a:rPr lang="en-US" sz="1100" b="0" i="0" dirty="0" err="1">
                <a:solidFill>
                  <a:srgbClr val="000000"/>
                </a:solidFill>
                <a:effectLst/>
                <a:latin typeface="Avenir Book" panose="02000503020000020003" pitchFamily="2" charset="0"/>
              </a:rPr>
              <a:t>Akinade</a:t>
            </a:r>
            <a:r>
              <a:rPr lang="en-US" sz="1100" b="0" i="0" dirty="0">
                <a:solidFill>
                  <a:srgbClr val="000000"/>
                </a:solidFill>
                <a:effectLst/>
                <a:latin typeface="Avenir Book" panose="02000503020000020003" pitchFamily="2" charset="0"/>
              </a:rPr>
              <a:t>, D. Barros, and D. Vernon, "Biological Motion Aids Gestural Communication by Humanoid Social Robots", International Journal of Humanoid Robotics, Vol. 22, No. 2, 2025.</a:t>
            </a:r>
          </a:p>
          <a:p>
            <a:pPr marL="493713" indent="-481013">
              <a:buNone/>
            </a:pPr>
            <a:endParaRPr lang="en-US" sz="1100" dirty="0">
              <a:solidFill>
                <a:srgbClr val="000000"/>
              </a:solidFill>
              <a:latin typeface="Avenir Book" panose="02000503020000020003" pitchFamily="2" charset="0"/>
            </a:endParaRPr>
          </a:p>
          <a:p>
            <a:pPr marL="493713" indent="-481013">
              <a:buNone/>
            </a:pPr>
            <a:r>
              <a:rPr lang="en-US" sz="1100" b="0" i="0" dirty="0">
                <a:solidFill>
                  <a:srgbClr val="000000"/>
                </a:solidFill>
                <a:effectLst/>
                <a:latin typeface="Avenir Book" panose="02000503020000020003" pitchFamily="2" charset="0"/>
              </a:rPr>
              <a:t>D</a:t>
            </a:r>
            <a:r>
              <a:rPr lang="en-US" sz="1100" b="0" i="0" dirty="0">
                <a:solidFill>
                  <a:srgbClr val="000000"/>
                </a:solidFill>
                <a:effectLst/>
                <a:latin typeface="Avenir Book" panose="02000503020000020003" pitchFamily="2" charset="0"/>
                <a:cs typeface="Calibri" panose="020F0502020204030204" pitchFamily="34" charset="0"/>
              </a:rPr>
              <a:t>. Vernon, "An African Perspective on Culturally Competent Social Robotics: Why DEI Matters in HRI", IEEE Robotics and Automation Magazine, Vol. 31, No. 4, pp. 170-200, 2024. </a:t>
            </a:r>
          </a:p>
          <a:p>
            <a:pPr marL="493713" indent="-481013">
              <a:buNone/>
            </a:pPr>
            <a:endParaRPr lang="en-US" sz="1100" dirty="0">
              <a:solidFill>
                <a:srgbClr val="000000"/>
              </a:solidFill>
              <a:latin typeface="Avenir Book" panose="02000503020000020003" pitchFamily="2" charset="0"/>
              <a:cs typeface="Calibri" panose="020F0502020204030204" pitchFamily="34" charset="0"/>
            </a:endParaRPr>
          </a:p>
          <a:p>
            <a:pPr marL="493713" indent="-481013">
              <a:buNone/>
            </a:pPr>
            <a:r>
              <a:rPr lang="en-US" sz="1100" dirty="0">
                <a:latin typeface="Avenir Book" panose="02000503020000020003" pitchFamily="2" charset="0"/>
                <a:cs typeface="Calibri" panose="020F0502020204030204" pitchFamily="34" charset="0"/>
              </a:rPr>
              <a:t>A. </a:t>
            </a:r>
            <a:r>
              <a:rPr lang="en-US" sz="1100" dirty="0" err="1">
                <a:latin typeface="Avenir Book" panose="02000503020000020003" pitchFamily="2" charset="0"/>
                <a:cs typeface="Calibri" panose="020F0502020204030204" pitchFamily="34" charset="0"/>
              </a:rPr>
              <a:t>Akinade</a:t>
            </a:r>
            <a:r>
              <a:rPr lang="en-US" sz="1100" dirty="0">
                <a:latin typeface="Avenir Book" panose="02000503020000020003" pitchFamily="2" charset="0"/>
                <a:cs typeface="Calibri" panose="020F0502020204030204" pitchFamily="34" charset="0"/>
              </a:rPr>
              <a:t> and D. Vernon, Biological Motion for Gestural Communication in Social Robots, accepted for presentation at Robotics in Africa Forum, IEEE/RSJ International Conference on Intelligent Robotics and Systems (IROS), Abu Dhabi, UAE,  October 17th, 2024.</a:t>
            </a:r>
          </a:p>
          <a:p>
            <a:pPr marL="493713" indent="-481013">
              <a:buNone/>
            </a:pPr>
            <a:endParaRPr lang="en-US" sz="1100" dirty="0">
              <a:latin typeface="Avenir Book" panose="02000503020000020003" pitchFamily="2" charset="0"/>
              <a:cs typeface="Calibri" panose="020F0502020204030204" pitchFamily="34" charset="0"/>
            </a:endParaRPr>
          </a:p>
          <a:p>
            <a:pPr marL="493713" indent="-481013">
              <a:buNone/>
            </a:pPr>
            <a:r>
              <a:rPr lang="en-US" sz="1100" dirty="0">
                <a:latin typeface="Avenir Book" panose="02000503020000020003" pitchFamily="2" charset="0"/>
                <a:cs typeface="Calibri" panose="020F0502020204030204" pitchFamily="34" charset="0"/>
              </a:rPr>
              <a:t>E. </a:t>
            </a:r>
            <a:r>
              <a:rPr lang="en-US" sz="1100" dirty="0" err="1">
                <a:latin typeface="Avenir Book" panose="02000503020000020003" pitchFamily="2" charset="0"/>
                <a:cs typeface="Calibri" panose="020F0502020204030204" pitchFamily="34" charset="0"/>
              </a:rPr>
              <a:t>Birhan</a:t>
            </a:r>
            <a:r>
              <a:rPr lang="en-US" sz="1100" dirty="0">
                <a:latin typeface="Avenir Book" panose="02000503020000020003" pitchFamily="2" charset="0"/>
                <a:cs typeface="Calibri" panose="020F0502020204030204" pitchFamily="34" charset="0"/>
              </a:rPr>
              <a:t> and D. Vernon, Surveying Rwandan Cultural Knowledge for Respectful Human-Robot Interaction in Africa, accepted for presentation at Robotics in Africa Forum, IEEE/RSJ International Conference on Intelligent Robotics and Systems (IROS), Abu Dhabi, UAE,  October 17th, 2024.</a:t>
            </a:r>
          </a:p>
          <a:p>
            <a:pPr marL="493713" indent="-481013">
              <a:buNone/>
            </a:pPr>
            <a:endParaRPr lang="en-US" sz="1100" dirty="0">
              <a:latin typeface="Avenir Book" panose="02000503020000020003" pitchFamily="2" charset="0"/>
              <a:cs typeface="Calibri" panose="020F0502020204030204" pitchFamily="34" charset="0"/>
            </a:endParaRPr>
          </a:p>
          <a:p>
            <a:pPr marL="493713" indent="-481013">
              <a:buNone/>
            </a:pPr>
            <a:r>
              <a:rPr lang="en-US" sz="1100" dirty="0">
                <a:latin typeface="Avenir Book" panose="02000503020000020003" pitchFamily="2" charset="0"/>
                <a:cs typeface="Calibri" panose="020F0502020204030204" pitchFamily="34" charset="0"/>
              </a:rPr>
              <a:t>I. O. </a:t>
            </a:r>
            <a:r>
              <a:rPr lang="en-US" sz="1100" dirty="0" err="1">
                <a:latin typeface="Avenir Book" panose="02000503020000020003" pitchFamily="2" charset="0"/>
                <a:cs typeface="Calibri" panose="020F0502020204030204" pitchFamily="34" charset="0"/>
              </a:rPr>
              <a:t>Jimoh</a:t>
            </a:r>
            <a:r>
              <a:rPr lang="en-US" sz="1100" dirty="0">
                <a:latin typeface="Avenir Book" panose="02000503020000020003" pitchFamily="2" charset="0"/>
                <a:cs typeface="Calibri" panose="020F0502020204030204" pitchFamily="34" charset="0"/>
              </a:rPr>
              <a:t>, H. S. </a:t>
            </a:r>
            <a:r>
              <a:rPr lang="en-US" sz="1100" dirty="0" err="1">
                <a:latin typeface="Avenir Book" panose="02000503020000020003" pitchFamily="2" charset="0"/>
                <a:cs typeface="Calibri" panose="020F0502020204030204" pitchFamily="34" charset="0"/>
              </a:rPr>
              <a:t>Equbay</a:t>
            </a:r>
            <a:r>
              <a:rPr lang="en-US" sz="1100" dirty="0">
                <a:latin typeface="Avenir Book" panose="02000503020000020003" pitchFamily="2" charset="0"/>
                <a:cs typeface="Calibri" panose="020F0502020204030204" pitchFamily="34" charset="0"/>
              </a:rPr>
              <a:t>, C. </a:t>
            </a:r>
            <a:r>
              <a:rPr lang="en-US" sz="1100" dirty="0" err="1">
                <a:latin typeface="Avenir Book" panose="02000503020000020003" pitchFamily="2" charset="0"/>
                <a:cs typeface="Calibri" panose="020F0502020204030204" pitchFamily="34" charset="0"/>
              </a:rPr>
              <a:t>Onyonka</a:t>
            </a:r>
            <a:r>
              <a:rPr lang="en-US" sz="1100" dirty="0">
                <a:latin typeface="Avenir Book" panose="02000503020000020003" pitchFamily="2" charset="0"/>
                <a:cs typeface="Calibri" panose="020F0502020204030204" pitchFamily="34" charset="0"/>
              </a:rPr>
              <a:t>, T. </a:t>
            </a:r>
            <a:r>
              <a:rPr lang="en-US" sz="1100" dirty="0" err="1">
                <a:latin typeface="Avenir Book" panose="02000503020000020003" pitchFamily="2" charset="0"/>
                <a:cs typeface="Calibri" panose="020F0502020204030204" pitchFamily="34" charset="0"/>
              </a:rPr>
              <a:t>Tefferi</a:t>
            </a:r>
            <a:r>
              <a:rPr lang="en-US" sz="1100" dirty="0">
                <a:latin typeface="Avenir Book" panose="02000503020000020003" pitchFamily="2" charset="0"/>
                <a:cs typeface="Calibri" panose="020F0502020204030204" pitchFamily="34" charset="0"/>
              </a:rPr>
              <a:t>, and D. Vernon, Behavior Trees for Culturally Sensitive Social Robots: African Culture Case Study, accepted for presentation at Robotics in Africa Forum, IEEE/RSJ International Conference on Intelligent Robotics and Systems (IROS), Abu Dhabi, UAE,  October 17th, 2024.</a:t>
            </a:r>
          </a:p>
          <a:p>
            <a:pPr marL="493713" indent="-481013">
              <a:buNone/>
            </a:pPr>
            <a:endParaRPr lang="en-US" sz="1100" dirty="0">
              <a:solidFill>
                <a:srgbClr val="000000"/>
              </a:solidFill>
              <a:latin typeface="Avenir Book" panose="02000503020000020003" pitchFamily="2" charset="0"/>
              <a:cs typeface="Calibri" panose="020F0502020204030204" pitchFamily="34" charset="0"/>
            </a:endParaRPr>
          </a:p>
          <a:p>
            <a:pPr marL="493713" indent="-481013">
              <a:buNone/>
            </a:pPr>
            <a:r>
              <a:rPr lang="en-GB" sz="1100" dirty="0">
                <a:latin typeface="Avenir Book" panose="02000503020000020003" pitchFamily="2" charset="0"/>
                <a:cs typeface="Calibri" panose="020F0502020204030204" pitchFamily="34" charset="0"/>
              </a:rPr>
              <a:t>A. </a:t>
            </a:r>
            <a:r>
              <a:rPr lang="en-GB" sz="1100" dirty="0" err="1">
                <a:latin typeface="Avenir Book" panose="02000503020000020003" pitchFamily="2" charset="0"/>
                <a:cs typeface="Calibri" panose="020F0502020204030204" pitchFamily="34" charset="0"/>
              </a:rPr>
              <a:t>Akinade</a:t>
            </a:r>
            <a:r>
              <a:rPr lang="en-GB" sz="1100" dirty="0">
                <a:latin typeface="Avenir Book" panose="02000503020000020003" pitchFamily="2" charset="0"/>
                <a:cs typeface="Calibri" panose="020F0502020204030204" pitchFamily="34" charset="0"/>
              </a:rPr>
              <a:t>, Y. Haile, N. </a:t>
            </a:r>
            <a:r>
              <a:rPr lang="en-GB" sz="1100" dirty="0" err="1">
                <a:latin typeface="Avenir Book" panose="02000503020000020003" pitchFamily="2" charset="0"/>
                <a:cs typeface="Calibri" panose="020F0502020204030204" pitchFamily="34" charset="0"/>
              </a:rPr>
              <a:t>Mutangana</a:t>
            </a:r>
            <a:r>
              <a:rPr lang="en-GB" sz="1100" dirty="0">
                <a:latin typeface="Avenir Book" panose="02000503020000020003" pitchFamily="2" charset="0"/>
                <a:cs typeface="Calibri" panose="020F0502020204030204" pitchFamily="34" charset="0"/>
              </a:rPr>
              <a:t>, C. Tucker, and D. Vernon, “Culturally Competent Social Robots Target Inclusion in Africa”, Science Robotics, 2023.  </a:t>
            </a:r>
          </a:p>
          <a:p>
            <a:pPr marL="493713" indent="-481013">
              <a:buNone/>
            </a:pPr>
            <a:endParaRPr lang="en-US" sz="1100" dirty="0">
              <a:latin typeface="Avenir Book" panose="02000503020000020003" pitchFamily="2" charset="0"/>
              <a:cs typeface="Calibri" panose="020F0502020204030204" pitchFamily="34" charset="0"/>
            </a:endParaRPr>
          </a:p>
          <a:p>
            <a:pPr marL="493713" indent="-481013">
              <a:buNone/>
            </a:pPr>
            <a:r>
              <a:rPr lang="en-US" sz="1100" dirty="0">
                <a:latin typeface="Avenir Book" panose="02000503020000020003" pitchFamily="2" charset="0"/>
                <a:cs typeface="Calibri" panose="020F0502020204030204" pitchFamily="34" charset="0"/>
              </a:rPr>
              <a:t>P. </a:t>
            </a:r>
            <a:r>
              <a:rPr lang="en-US" sz="1100" dirty="0" err="1">
                <a:latin typeface="Avenir Book" panose="02000503020000020003" pitchFamily="2" charset="0"/>
                <a:cs typeface="Calibri" panose="020F0502020204030204" pitchFamily="34" charset="0"/>
              </a:rPr>
              <a:t>Zantou</a:t>
            </a:r>
            <a:r>
              <a:rPr lang="en-US" sz="1100" dirty="0">
                <a:latin typeface="Avenir Book" panose="02000503020000020003" pitchFamily="2" charset="0"/>
                <a:cs typeface="Calibri" panose="020F0502020204030204" pitchFamily="34" charset="0"/>
              </a:rPr>
              <a:t> and D. Vernon, "Culturally-Sensitive Human-Robot Interaction: A Case Study with the Pepper Humanoid Robot", Proc. IEEE </a:t>
            </a:r>
            <a:r>
              <a:rPr lang="en-US" sz="1100" dirty="0" err="1">
                <a:latin typeface="Avenir Book" panose="02000503020000020003" pitchFamily="2" charset="0"/>
                <a:cs typeface="Calibri" panose="020F0502020204030204" pitchFamily="34" charset="0"/>
              </a:rPr>
              <a:t>Africon</a:t>
            </a:r>
            <a:r>
              <a:rPr lang="en-US" sz="1100" dirty="0">
                <a:latin typeface="Avenir Book" panose="02000503020000020003" pitchFamily="2" charset="0"/>
                <a:cs typeface="Calibri" panose="020F0502020204030204" pitchFamily="34" charset="0"/>
              </a:rPr>
              <a:t>, Nairobi, Kenya, September, 2023. </a:t>
            </a:r>
          </a:p>
          <a:p>
            <a:pPr marL="493713" indent="-481013">
              <a:buNone/>
            </a:pPr>
            <a:endParaRPr lang="en-US" sz="1100" dirty="0">
              <a:latin typeface="Avenir Book" panose="02000503020000020003" pitchFamily="2" charset="0"/>
              <a:cs typeface="Calibri" panose="020F0502020204030204" pitchFamily="34" charset="0"/>
            </a:endParaRPr>
          </a:p>
          <a:p>
            <a:pPr marL="493713" indent="-481013">
              <a:buNone/>
            </a:pPr>
            <a:r>
              <a:rPr lang="en-US" sz="1100" dirty="0">
                <a:latin typeface="Avenir Book" panose="02000503020000020003" pitchFamily="2" charset="0"/>
                <a:cs typeface="Calibri" panose="020F0502020204030204" pitchFamily="34" charset="0"/>
              </a:rPr>
              <a:t>P. </a:t>
            </a:r>
            <a:r>
              <a:rPr lang="en-US" sz="1100" dirty="0" err="1">
                <a:latin typeface="Avenir Book" panose="02000503020000020003" pitchFamily="2" charset="0"/>
                <a:cs typeface="Calibri" panose="020F0502020204030204" pitchFamily="34" charset="0"/>
              </a:rPr>
              <a:t>Zantou</a:t>
            </a:r>
            <a:r>
              <a:rPr lang="en-US" sz="1100" dirty="0">
                <a:latin typeface="Avenir Book" panose="02000503020000020003" pitchFamily="2" charset="0"/>
                <a:cs typeface="Calibri" panose="020F0502020204030204" pitchFamily="34" charset="0"/>
              </a:rPr>
              <a:t> and D. Vernon, "Inclusion Drives Sustainable Development: The Case of Social Robotics for Africa", Poster Presentation, ACM SIGCAS/SIGCHI Conference on Computing and Sustainable Societies - COMPASS, August 2023.</a:t>
            </a:r>
          </a:p>
          <a:p>
            <a:endParaRPr lang="en-US" sz="1800" dirty="0">
              <a:latin typeface="Avenir Book" panose="02000503020000020003" pitchFamily="2" charset="0"/>
            </a:endParaRPr>
          </a:p>
        </p:txBody>
      </p:sp>
      <p:sp>
        <p:nvSpPr>
          <p:cNvPr id="5" name="TextBox 4">
            <a:extLst>
              <a:ext uri="{FF2B5EF4-FFF2-40B4-BE49-F238E27FC236}">
                <a16:creationId xmlns:a16="http://schemas.microsoft.com/office/drawing/2014/main" id="{F1A61068-9C47-C474-3849-7F48074AD356}"/>
              </a:ext>
            </a:extLst>
          </p:cNvPr>
          <p:cNvSpPr txBox="1"/>
          <p:nvPr/>
        </p:nvSpPr>
        <p:spPr>
          <a:xfrm>
            <a:off x="3046326" y="6306363"/>
            <a:ext cx="6099348" cy="276999"/>
          </a:xfrm>
          <a:prstGeom prst="rect">
            <a:avLst/>
          </a:prstGeom>
          <a:noFill/>
        </p:spPr>
        <p:txBody>
          <a:bodyPr wrap="square">
            <a:spAutoFit/>
          </a:bodyPr>
          <a:lstStyle/>
          <a:p>
            <a:pPr algn="ctr"/>
            <a:r>
              <a:rPr lang="en-RW" sz="1200" dirty="0">
                <a:solidFill>
                  <a:schemeClr val="bg1">
                    <a:lumMod val="50000"/>
                  </a:schemeClr>
                </a:solidFill>
              </a:rPr>
              <a:t>https://cssr4africa.github.io/publications</a:t>
            </a:r>
          </a:p>
        </p:txBody>
      </p:sp>
    </p:spTree>
    <p:extLst>
      <p:ext uri="{BB962C8B-B14F-4D97-AF65-F5344CB8AC3E}">
        <p14:creationId xmlns:p14="http://schemas.microsoft.com/office/powerpoint/2010/main" val="2351041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64C6F5-CA29-4B42-BA1B-86E0E27C2EB3}"/>
              </a:ext>
            </a:extLst>
          </p:cNvPr>
          <p:cNvSpPr/>
          <p:nvPr/>
        </p:nvSpPr>
        <p:spPr bwMode="auto">
          <a:xfrm>
            <a:off x="0" y="0"/>
            <a:ext cx="12192000" cy="6858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dirty="0">
              <a:solidFill>
                <a:schemeClr val="bg1"/>
              </a:solidFill>
              <a:latin typeface="Arial" pitchFamily="-105" charset="0"/>
              <a:ea typeface="Arial" pitchFamily="-105" charset="0"/>
              <a:cs typeface="Arial" pitchFamily="-105" charset="0"/>
            </a:endParaRPr>
          </a:p>
        </p:txBody>
      </p:sp>
      <p:pic>
        <p:nvPicPr>
          <p:cNvPr id="22" name="Picture 21">
            <a:extLst>
              <a:ext uri="{FF2B5EF4-FFF2-40B4-BE49-F238E27FC236}">
                <a16:creationId xmlns:a16="http://schemas.microsoft.com/office/drawing/2014/main" id="{9B1DABEC-3FEE-F649-EF4E-71E24ACDDDE0}"/>
              </a:ext>
            </a:extLst>
          </p:cNvPr>
          <p:cNvPicPr>
            <a:picLocks noChangeAspect="1"/>
          </p:cNvPicPr>
          <p:nvPr/>
        </p:nvPicPr>
        <p:blipFill>
          <a:blip r:embed="rId2"/>
          <a:stretch>
            <a:fillRect/>
          </a:stretch>
        </p:blipFill>
        <p:spPr>
          <a:xfrm>
            <a:off x="0" y="403148"/>
            <a:ext cx="12192000" cy="6051702"/>
          </a:xfrm>
          <a:prstGeom prst="rect">
            <a:avLst/>
          </a:prstGeom>
        </p:spPr>
      </p:pic>
    </p:spTree>
    <p:extLst>
      <p:ext uri="{BB962C8B-B14F-4D97-AF65-F5344CB8AC3E}">
        <p14:creationId xmlns:p14="http://schemas.microsoft.com/office/powerpoint/2010/main" val="26729466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Shape 1">
            <a:extLst>
              <a:ext uri="{FF2B5EF4-FFF2-40B4-BE49-F238E27FC236}">
                <a16:creationId xmlns:a16="http://schemas.microsoft.com/office/drawing/2014/main" id="{6EBB7900-1E6A-B140-938E-E8448CC8C433}"/>
              </a:ext>
            </a:extLst>
          </p:cNvPr>
          <p:cNvSpPr>
            <a:spLocks/>
          </p:cNvSpPr>
          <p:nvPr/>
        </p:nvSpPr>
        <p:spPr bwMode="auto">
          <a:xfrm>
            <a:off x="263352" y="548680"/>
            <a:ext cx="11578128" cy="857210"/>
          </a:xfrm>
          <a:prstGeom prst="rect">
            <a:avLst/>
          </a:prstGeom>
          <a:noFill/>
          <a:ln>
            <a:noFill/>
          </a:ln>
        </p:spPr>
        <p:txBody>
          <a:bodyPr anchor="ctr">
            <a:noAutofit/>
          </a:bodyPr>
          <a:lstStyle/>
          <a:p>
            <a:pPr algn="ctr">
              <a:lnSpc>
                <a:spcPct val="100000"/>
              </a:lnSpc>
              <a:defRPr/>
            </a:pPr>
            <a:r>
              <a:rPr lang="en-US" sz="2400" dirty="0">
                <a:latin typeface="Avenir Book" panose="02000503020000020003" pitchFamily="2" charset="0"/>
              </a:rPr>
              <a:t>CSSR4Africa Team </a:t>
            </a:r>
            <a:endParaRPr lang="de-DE" sz="3200" spc="-1" dirty="0">
              <a:latin typeface="Avenir Book" panose="02000503020000020003" pitchFamily="2" charset="0"/>
            </a:endParaRPr>
          </a:p>
        </p:txBody>
      </p:sp>
      <p:sp>
        <p:nvSpPr>
          <p:cNvPr id="6" name="Title 1">
            <a:extLst>
              <a:ext uri="{FF2B5EF4-FFF2-40B4-BE49-F238E27FC236}">
                <a16:creationId xmlns:a16="http://schemas.microsoft.com/office/drawing/2014/main" id="{24822B8A-2C69-AE44-B2F1-183E9C28B6C7}"/>
              </a:ext>
            </a:extLst>
          </p:cNvPr>
          <p:cNvSpPr>
            <a:spLocks noGrp="1"/>
          </p:cNvSpPr>
          <p:nvPr>
            <p:ph type="ctrTitle"/>
          </p:nvPr>
        </p:nvSpPr>
        <p:spPr>
          <a:xfrm>
            <a:off x="2980542" y="1224754"/>
            <a:ext cx="3442446" cy="5160087"/>
          </a:xfrm>
        </p:spPr>
        <p:txBody>
          <a:bodyPr>
            <a:noAutofit/>
          </a:bodyPr>
          <a:lstStyle/>
          <a:p>
            <a:pPr algn="l"/>
            <a:r>
              <a:rPr lang="en-US" sz="1800" dirty="0">
                <a:effectLst/>
                <a:latin typeface="Avenir Book" panose="02000503020000020003" pitchFamily="2" charset="0"/>
              </a:rPr>
              <a:t>Adedayo </a:t>
            </a:r>
            <a:r>
              <a:rPr lang="en-US" sz="1800" dirty="0" err="1">
                <a:effectLst/>
                <a:latin typeface="Avenir Book" panose="02000503020000020003" pitchFamily="2" charset="0"/>
              </a:rPr>
              <a:t>Akinade</a:t>
            </a:r>
            <a:r>
              <a:rPr lang="en-US" sz="1800" dirty="0">
                <a:effectLst/>
                <a:latin typeface="Avenir Book" panose="02000503020000020003" pitchFamily="2" charset="0"/>
              </a:rPr>
              <a:t>	</a:t>
            </a:r>
            <a:br>
              <a:rPr lang="en-US" sz="1800" dirty="0">
                <a:effectLst/>
                <a:latin typeface="Avenir Book" panose="02000503020000020003" pitchFamily="2" charset="0"/>
              </a:rPr>
            </a:br>
            <a:r>
              <a:rPr lang="en-US" sz="1800" dirty="0">
                <a:effectLst/>
                <a:latin typeface="Avenir Book" panose="02000503020000020003" pitchFamily="2" charset="0"/>
              </a:rPr>
              <a:t>Benjamin Rosman (PI)</a:t>
            </a:r>
            <a:br>
              <a:rPr lang="en-US" sz="1800" dirty="0">
                <a:effectLst/>
                <a:latin typeface="Avenir Book" panose="02000503020000020003" pitchFamily="2" charset="0"/>
              </a:rPr>
            </a:br>
            <a:r>
              <a:rPr lang="en-US" sz="1800" dirty="0">
                <a:effectLst/>
                <a:latin typeface="Avenir Book" panose="02000503020000020003" pitchFamily="2" charset="0"/>
              </a:rPr>
              <a:t>Birhanu Shimelis Girma</a:t>
            </a:r>
            <a:br>
              <a:rPr lang="en-US" sz="1800" dirty="0">
                <a:effectLst/>
                <a:latin typeface="Avenir Book" panose="02000503020000020003" pitchFamily="2" charset="0"/>
              </a:rPr>
            </a:br>
            <a:r>
              <a:rPr lang="en-US" sz="1800" dirty="0">
                <a:effectLst/>
                <a:latin typeface="Avenir Book" panose="02000503020000020003" pitchFamily="2" charset="0"/>
              </a:rPr>
              <a:t>Clifford Osano</a:t>
            </a:r>
            <a:br>
              <a:rPr lang="en-US" sz="1800" dirty="0">
                <a:effectLst/>
                <a:latin typeface="Avenir Book" panose="02000503020000020003" pitchFamily="2" charset="0"/>
              </a:rPr>
            </a:br>
            <a:r>
              <a:rPr lang="en-US" sz="1800" dirty="0">
                <a:effectLst/>
                <a:latin typeface="Avenir Book" panose="02000503020000020003" pitchFamily="2" charset="0"/>
              </a:rPr>
              <a:t>Daniel Barros</a:t>
            </a:r>
            <a:br>
              <a:rPr lang="en-US" sz="1800" dirty="0">
                <a:effectLst/>
                <a:latin typeface="Avenir Book" panose="02000503020000020003" pitchFamily="2" charset="0"/>
              </a:rPr>
            </a:br>
            <a:r>
              <a:rPr lang="en-US" sz="1800" dirty="0">
                <a:effectLst/>
                <a:latin typeface="Avenir Book" panose="02000503020000020003" pitchFamily="2" charset="0"/>
              </a:rPr>
              <a:t>David Vernon (PI)</a:t>
            </a:r>
            <a:br>
              <a:rPr lang="en-US" sz="1800" dirty="0">
                <a:latin typeface="Avenir Book" panose="02000503020000020003" pitchFamily="2" charset="0"/>
              </a:rPr>
            </a:br>
            <a:r>
              <a:rPr lang="en-US" sz="1800" dirty="0" err="1">
                <a:effectLst/>
                <a:latin typeface="Avenir Book" panose="02000503020000020003" pitchFamily="2" charset="0"/>
              </a:rPr>
              <a:t>Eyerusalem</a:t>
            </a:r>
            <a:r>
              <a:rPr lang="en-US" sz="1800" dirty="0">
                <a:effectLst/>
                <a:latin typeface="Avenir Book" panose="02000503020000020003" pitchFamily="2" charset="0"/>
              </a:rPr>
              <a:t> Birhan</a:t>
            </a:r>
            <a:br>
              <a:rPr lang="en-US" sz="1800" dirty="0">
                <a:effectLst/>
                <a:latin typeface="Avenir Book" panose="02000503020000020003" pitchFamily="2" charset="0"/>
              </a:rPr>
            </a:br>
            <a:r>
              <a:rPr lang="en-US" sz="1800" dirty="0">
                <a:effectLst/>
                <a:latin typeface="Avenir Book" panose="02000503020000020003" pitchFamily="2" charset="0"/>
              </a:rPr>
              <a:t>Heran </a:t>
            </a:r>
            <a:r>
              <a:rPr lang="en-US" sz="1800" dirty="0" err="1">
                <a:effectLst/>
                <a:latin typeface="Avenir Book" panose="02000503020000020003" pitchFamily="2" charset="0"/>
              </a:rPr>
              <a:t>Equbay</a:t>
            </a:r>
            <a:br>
              <a:rPr lang="en-US" sz="1800" dirty="0">
                <a:effectLst/>
                <a:latin typeface="Avenir Book" panose="02000503020000020003" pitchFamily="2" charset="0"/>
              </a:rPr>
            </a:br>
            <a:r>
              <a:rPr lang="en-US" sz="1800" dirty="0">
                <a:latin typeface="Avenir Book" panose="02000503020000020003" pitchFamily="2" charset="0"/>
              </a:rPr>
              <a:t>Ibrahim Jimoh</a:t>
            </a:r>
            <a:br>
              <a:rPr lang="en-US" sz="1800" dirty="0">
                <a:effectLst/>
                <a:latin typeface="Avenir Book" panose="02000503020000020003" pitchFamily="2" charset="0"/>
              </a:rPr>
            </a:br>
            <a:endParaRPr lang="en-US" sz="1800" dirty="0">
              <a:latin typeface="Avenir Book" panose="02000503020000020003" pitchFamily="2" charset="0"/>
            </a:endParaRPr>
          </a:p>
        </p:txBody>
      </p:sp>
      <p:sp>
        <p:nvSpPr>
          <p:cNvPr id="4" name="Rectangle 3">
            <a:hlinkClick r:id="" action="ppaction://noaction"/>
            <a:extLst>
              <a:ext uri="{FF2B5EF4-FFF2-40B4-BE49-F238E27FC236}">
                <a16:creationId xmlns:a16="http://schemas.microsoft.com/office/drawing/2014/main" id="{B6E7067D-9B3E-3C4C-9666-7CFB13EB30BA}"/>
              </a:ext>
            </a:extLst>
          </p:cNvPr>
          <p:cNvSpPr/>
          <p:nvPr/>
        </p:nvSpPr>
        <p:spPr bwMode="auto">
          <a:xfrm>
            <a:off x="0" y="0"/>
            <a:ext cx="1093862" cy="94003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i="1">
              <a:latin typeface="Avenir Book" panose="02000503020000020003" pitchFamily="2" charset="0"/>
              <a:ea typeface="Arial" pitchFamily="-105" charset="0"/>
              <a:cs typeface="Arial" pitchFamily="-105" charset="0"/>
            </a:endParaRPr>
          </a:p>
        </p:txBody>
      </p:sp>
      <p:sp>
        <p:nvSpPr>
          <p:cNvPr id="2" name="Title 1">
            <a:extLst>
              <a:ext uri="{FF2B5EF4-FFF2-40B4-BE49-F238E27FC236}">
                <a16:creationId xmlns:a16="http://schemas.microsoft.com/office/drawing/2014/main" id="{40130235-F1E2-354E-0015-A4D03DED896C}"/>
              </a:ext>
            </a:extLst>
          </p:cNvPr>
          <p:cNvSpPr txBox="1">
            <a:spLocks/>
          </p:cNvSpPr>
          <p:nvPr/>
        </p:nvSpPr>
        <p:spPr>
          <a:xfrm>
            <a:off x="6951233" y="1816821"/>
            <a:ext cx="3442446" cy="46868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200" kern="1200">
                <a:solidFill>
                  <a:schemeClr val="tx1"/>
                </a:solidFill>
                <a:latin typeface="Eurostile"/>
                <a:ea typeface="+mj-ea"/>
                <a:cs typeface="Eurostile"/>
              </a:defRPr>
            </a:lvl1pPr>
          </a:lstStyle>
          <a:p>
            <a:pPr algn="l"/>
            <a:br>
              <a:rPr lang="en-US" sz="1800" dirty="0">
                <a:latin typeface="Avenir Book" panose="02000503020000020003" pitchFamily="2" charset="0"/>
              </a:rPr>
            </a:br>
            <a:r>
              <a:rPr lang="en-US" sz="1800" dirty="0">
                <a:latin typeface="Avenir Book" panose="02000503020000020003" pitchFamily="2" charset="0"/>
              </a:rPr>
              <a:t>Kleber Kabanda</a:t>
            </a:r>
            <a:br>
              <a:rPr lang="en-US" sz="1800" dirty="0">
                <a:latin typeface="Avenir Book" panose="02000503020000020003" pitchFamily="2" charset="0"/>
              </a:rPr>
            </a:br>
            <a:r>
              <a:rPr lang="en-US" sz="1800" dirty="0" err="1">
                <a:latin typeface="Avenir Book" panose="02000503020000020003" pitchFamily="2" charset="0"/>
              </a:rPr>
              <a:t>Mihiretab</a:t>
            </a:r>
            <a:r>
              <a:rPr lang="en-US" sz="1800" dirty="0">
                <a:latin typeface="Avenir Book" panose="02000503020000020003" pitchFamily="2" charset="0"/>
              </a:rPr>
              <a:t> Taye </a:t>
            </a:r>
            <a:r>
              <a:rPr lang="en-US" sz="1800" dirty="0" err="1">
                <a:latin typeface="Avenir Book" panose="02000503020000020003" pitchFamily="2" charset="0"/>
              </a:rPr>
              <a:t>Hordofa</a:t>
            </a:r>
            <a:br>
              <a:rPr lang="en-US" sz="1800" dirty="0">
                <a:latin typeface="Avenir Book" panose="02000503020000020003" pitchFamily="2" charset="0"/>
              </a:rPr>
            </a:br>
            <a:r>
              <a:rPr lang="en-US" sz="1800" dirty="0">
                <a:latin typeface="Avenir Book" panose="02000503020000020003" pitchFamily="2" charset="0"/>
              </a:rPr>
              <a:t>Muhammed Danso</a:t>
            </a:r>
            <a:br>
              <a:rPr lang="en-US" sz="1800" dirty="0">
                <a:latin typeface="Avenir Book" panose="02000503020000020003" pitchFamily="2" charset="0"/>
              </a:rPr>
            </a:br>
            <a:r>
              <a:rPr lang="en-US" sz="1800" dirty="0" err="1">
                <a:latin typeface="Avenir Book" panose="02000503020000020003" pitchFamily="2" charset="0"/>
              </a:rPr>
              <a:t>Muhirwa</a:t>
            </a:r>
            <a:r>
              <a:rPr lang="en-US" sz="1800" dirty="0">
                <a:latin typeface="Avenir Book" panose="02000503020000020003" pitchFamily="2" charset="0"/>
              </a:rPr>
              <a:t> Richard</a:t>
            </a:r>
            <a:br>
              <a:rPr lang="en-US" sz="1800" dirty="0">
                <a:latin typeface="Avenir Book" panose="02000503020000020003" pitchFamily="2" charset="0"/>
              </a:rPr>
            </a:br>
            <a:r>
              <a:rPr lang="en-US" sz="1800" dirty="0">
                <a:latin typeface="Avenir Book" panose="02000503020000020003" pitchFamily="2" charset="0"/>
              </a:rPr>
              <a:t>Natasha </a:t>
            </a:r>
            <a:r>
              <a:rPr lang="en-US" sz="1800" dirty="0" err="1">
                <a:latin typeface="Avenir Book" panose="02000503020000020003" pitchFamily="2" charset="0"/>
              </a:rPr>
              <a:t>Mutangana</a:t>
            </a:r>
            <a:br>
              <a:rPr lang="en-US" sz="1800" dirty="0">
                <a:latin typeface="Avenir Book" panose="02000503020000020003" pitchFamily="2" charset="0"/>
              </a:rPr>
            </a:br>
            <a:r>
              <a:rPr lang="en-US" sz="1800" dirty="0" err="1">
                <a:latin typeface="Avenir Book" panose="02000503020000020003" pitchFamily="2" charset="0"/>
              </a:rPr>
              <a:t>Pamely</a:t>
            </a:r>
            <a:r>
              <a:rPr lang="en-US" sz="1800" dirty="0">
                <a:latin typeface="Avenir Book" panose="02000503020000020003" pitchFamily="2" charset="0"/>
              </a:rPr>
              <a:t> </a:t>
            </a:r>
            <a:r>
              <a:rPr lang="en-US" sz="1800" dirty="0" err="1">
                <a:latin typeface="Avenir Book" panose="02000503020000020003" pitchFamily="2" charset="0"/>
              </a:rPr>
              <a:t>Zantou</a:t>
            </a:r>
            <a:endParaRPr lang="en-US" sz="1800" dirty="0">
              <a:latin typeface="Avenir Book" panose="02000503020000020003" pitchFamily="2" charset="0"/>
            </a:endParaRPr>
          </a:p>
          <a:p>
            <a:pPr algn="l"/>
            <a:r>
              <a:rPr lang="en-US" sz="1800" dirty="0">
                <a:latin typeface="Avenir Book" panose="02000503020000020003" pitchFamily="2" charset="0"/>
              </a:rPr>
              <a:t>Pravesh Ranchod (PI)</a:t>
            </a:r>
            <a:br>
              <a:rPr lang="en-US" sz="1800" dirty="0">
                <a:latin typeface="Avenir Book" panose="02000503020000020003" pitchFamily="2" charset="0"/>
              </a:rPr>
            </a:br>
            <a:r>
              <a:rPr lang="en-US" sz="1800" dirty="0" err="1">
                <a:latin typeface="Avenir Book" panose="02000503020000020003" pitchFamily="2" charset="0"/>
              </a:rPr>
              <a:t>Tsegazaeb</a:t>
            </a:r>
            <a:r>
              <a:rPr lang="en-US" sz="1800" dirty="0">
                <a:latin typeface="Avenir Book" panose="02000503020000020003" pitchFamily="2" charset="0"/>
              </a:rPr>
              <a:t> Taye </a:t>
            </a:r>
            <a:r>
              <a:rPr lang="en-US" sz="1800" dirty="0" err="1">
                <a:latin typeface="Avenir Book" panose="02000503020000020003" pitchFamily="2" charset="0"/>
              </a:rPr>
              <a:t>Tefferi</a:t>
            </a:r>
            <a:br>
              <a:rPr lang="en-US" sz="1800" dirty="0">
                <a:latin typeface="Avenir Book" panose="02000503020000020003" pitchFamily="2" charset="0"/>
              </a:rPr>
            </a:br>
            <a:r>
              <a:rPr lang="en-US" sz="1800" dirty="0">
                <a:latin typeface="Avenir Book" panose="02000503020000020003" pitchFamily="2" charset="0"/>
              </a:rPr>
              <a:t>Yohannes Haile</a:t>
            </a:r>
            <a:br>
              <a:rPr lang="en-US" sz="1800" dirty="0">
                <a:latin typeface="Avenir Book" panose="02000503020000020003" pitchFamily="2" charset="0"/>
              </a:rPr>
            </a:br>
            <a:br>
              <a:rPr lang="en-US" sz="1800" dirty="0">
                <a:latin typeface="Avenir Book" panose="02000503020000020003" pitchFamily="2" charset="0"/>
              </a:rPr>
            </a:br>
            <a:br>
              <a:rPr lang="en-US" sz="1800" dirty="0">
                <a:latin typeface="Avenir Book" panose="02000503020000020003" pitchFamily="2" charset="0"/>
              </a:rPr>
            </a:br>
            <a:br>
              <a:rPr lang="en-US" sz="1800" dirty="0">
                <a:latin typeface="Avenir Book" panose="02000503020000020003" pitchFamily="2" charset="0"/>
              </a:rPr>
            </a:br>
            <a:endParaRPr lang="en-US" sz="1800" dirty="0">
              <a:latin typeface="Avenir Book" panose="02000503020000020003" pitchFamily="2" charset="0"/>
            </a:endParaRPr>
          </a:p>
        </p:txBody>
      </p:sp>
    </p:spTree>
    <p:extLst>
      <p:ext uri="{BB962C8B-B14F-4D97-AF65-F5344CB8AC3E}">
        <p14:creationId xmlns:p14="http://schemas.microsoft.com/office/powerpoint/2010/main" val="1448099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284DB-847A-E46A-3A51-C6E7FECDC5AD}"/>
            </a:ext>
          </a:extLst>
        </p:cNvPr>
        <p:cNvGrpSpPr/>
        <p:nvPr/>
      </p:nvGrpSpPr>
      <p:grpSpPr>
        <a:xfrm>
          <a:off x="0" y="0"/>
          <a:ext cx="0" cy="0"/>
          <a:chOff x="0" y="0"/>
          <a:chExt cx="0" cy="0"/>
        </a:xfrm>
      </p:grpSpPr>
      <p:sp>
        <p:nvSpPr>
          <p:cNvPr id="7" name="TextShape 1">
            <a:extLst>
              <a:ext uri="{FF2B5EF4-FFF2-40B4-BE49-F238E27FC236}">
                <a16:creationId xmlns:a16="http://schemas.microsoft.com/office/drawing/2014/main" id="{FC2823F1-A37C-5A04-D053-853FC26A843E}"/>
              </a:ext>
            </a:extLst>
          </p:cNvPr>
          <p:cNvSpPr>
            <a:spLocks/>
          </p:cNvSpPr>
          <p:nvPr/>
        </p:nvSpPr>
        <p:spPr bwMode="auto">
          <a:xfrm>
            <a:off x="263352" y="548680"/>
            <a:ext cx="11578128" cy="857210"/>
          </a:xfrm>
          <a:prstGeom prst="rect">
            <a:avLst/>
          </a:prstGeom>
          <a:noFill/>
          <a:ln>
            <a:noFill/>
          </a:ln>
        </p:spPr>
        <p:txBody>
          <a:bodyPr anchor="ctr">
            <a:noAutofit/>
          </a:bodyPr>
          <a:lstStyle/>
          <a:p>
            <a:pPr algn="ctr">
              <a:lnSpc>
                <a:spcPct val="100000"/>
              </a:lnSpc>
              <a:defRPr/>
            </a:pPr>
            <a:endParaRPr lang="de-DE" sz="3200" spc="-1" dirty="0">
              <a:latin typeface="Eurostile" panose="020B0504020202050204" pitchFamily="34" charset="77"/>
            </a:endParaRPr>
          </a:p>
        </p:txBody>
      </p:sp>
      <p:sp>
        <p:nvSpPr>
          <p:cNvPr id="4" name="Rectangle 3">
            <a:hlinkClick r:id="" action="ppaction://noaction"/>
            <a:extLst>
              <a:ext uri="{FF2B5EF4-FFF2-40B4-BE49-F238E27FC236}">
                <a16:creationId xmlns:a16="http://schemas.microsoft.com/office/drawing/2014/main" id="{ADB3E01A-498B-75C4-3786-8241021E6A69}"/>
              </a:ext>
            </a:extLst>
          </p:cNvPr>
          <p:cNvSpPr/>
          <p:nvPr/>
        </p:nvSpPr>
        <p:spPr bwMode="auto">
          <a:xfrm>
            <a:off x="0" y="0"/>
            <a:ext cx="1093862" cy="94003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i="1">
              <a:latin typeface="Arial" pitchFamily="-105" charset="0"/>
              <a:ea typeface="Arial" pitchFamily="-105" charset="0"/>
              <a:cs typeface="Arial" pitchFamily="-105" charset="0"/>
            </a:endParaRPr>
          </a:p>
        </p:txBody>
      </p:sp>
      <p:sp>
        <p:nvSpPr>
          <p:cNvPr id="5" name="Title 4">
            <a:extLst>
              <a:ext uri="{FF2B5EF4-FFF2-40B4-BE49-F238E27FC236}">
                <a16:creationId xmlns:a16="http://schemas.microsoft.com/office/drawing/2014/main" id="{1A7F53CD-F571-9410-FB6B-F6A69A6B72C0}"/>
              </a:ext>
            </a:extLst>
          </p:cNvPr>
          <p:cNvSpPr>
            <a:spLocks noGrp="1"/>
          </p:cNvSpPr>
          <p:nvPr>
            <p:ph type="ctrTitle"/>
          </p:nvPr>
        </p:nvSpPr>
        <p:spPr>
          <a:xfrm>
            <a:off x="914400" y="548680"/>
            <a:ext cx="10363200" cy="4131475"/>
          </a:xfrm>
        </p:spPr>
        <p:txBody>
          <a:bodyPr>
            <a:normAutofit/>
          </a:bodyPr>
          <a:lstStyle/>
          <a:p>
            <a:r>
              <a:rPr lang="en-US" sz="2700" dirty="0">
                <a:latin typeface="Avenir Book" panose="02000503020000020003" pitchFamily="2" charset="0"/>
              </a:rPr>
              <a:t>Thanks to our collaborators</a:t>
            </a:r>
            <a:br>
              <a:rPr lang="en-US" sz="2700" dirty="0">
                <a:latin typeface="Avenir Book" panose="02000503020000020003" pitchFamily="2" charset="0"/>
              </a:rPr>
            </a:br>
            <a:br>
              <a:rPr lang="en-US" sz="2700" dirty="0">
                <a:latin typeface="Avenir Book" panose="02000503020000020003" pitchFamily="2" charset="0"/>
              </a:rPr>
            </a:br>
            <a:r>
              <a:rPr lang="en-US" sz="2700" dirty="0">
                <a:latin typeface="Avenir Book" panose="02000503020000020003" pitchFamily="2" charset="0"/>
              </a:rPr>
              <a:t>Dr. </a:t>
            </a:r>
            <a:r>
              <a:rPr lang="en-US" sz="2700" dirty="0" err="1">
                <a:latin typeface="Avenir Book" panose="02000503020000020003" pitchFamily="2" charset="0"/>
              </a:rPr>
              <a:t>Pravesh</a:t>
            </a:r>
            <a:r>
              <a:rPr lang="en-US" sz="2700" dirty="0">
                <a:latin typeface="Avenir Book" panose="02000503020000020003" pitchFamily="2" charset="0"/>
              </a:rPr>
              <a:t> </a:t>
            </a:r>
            <a:r>
              <a:rPr lang="en-US" sz="2700" dirty="0" err="1">
                <a:latin typeface="Avenir Book" panose="02000503020000020003" pitchFamily="2" charset="0"/>
              </a:rPr>
              <a:t>Ranchod</a:t>
            </a:r>
            <a:r>
              <a:rPr lang="en-US" sz="2700" dirty="0">
                <a:latin typeface="Avenir Book" panose="02000503020000020003" pitchFamily="2" charset="0"/>
              </a:rPr>
              <a:t>  &amp;  Prof. Benjamin Rosman</a:t>
            </a:r>
            <a:endParaRPr lang="en-RW" dirty="0">
              <a:latin typeface="Avenir Book" panose="02000503020000020003" pitchFamily="2" charset="0"/>
            </a:endParaRPr>
          </a:p>
        </p:txBody>
      </p:sp>
      <p:pic>
        <p:nvPicPr>
          <p:cNvPr id="3" name="Picture 2">
            <a:extLst>
              <a:ext uri="{FF2B5EF4-FFF2-40B4-BE49-F238E27FC236}">
                <a16:creationId xmlns:a16="http://schemas.microsoft.com/office/drawing/2014/main" id="{91BBA48C-30B9-EB65-71AB-3D67D98C2D08}"/>
              </a:ext>
            </a:extLst>
          </p:cNvPr>
          <p:cNvPicPr>
            <a:picLocks noChangeAspect="1"/>
          </p:cNvPicPr>
          <p:nvPr/>
        </p:nvPicPr>
        <p:blipFill>
          <a:blip r:embed="rId3"/>
          <a:stretch>
            <a:fillRect/>
          </a:stretch>
        </p:blipFill>
        <p:spPr>
          <a:xfrm>
            <a:off x="3599015" y="3404701"/>
            <a:ext cx="5237569" cy="1275454"/>
          </a:xfrm>
          <a:prstGeom prst="rect">
            <a:avLst/>
          </a:prstGeom>
        </p:spPr>
      </p:pic>
      <p:sp>
        <p:nvSpPr>
          <p:cNvPr id="2" name="TextBox 1">
            <a:extLst>
              <a:ext uri="{FF2B5EF4-FFF2-40B4-BE49-F238E27FC236}">
                <a16:creationId xmlns:a16="http://schemas.microsoft.com/office/drawing/2014/main" id="{088D9F8E-2AE1-D08D-4C7C-2149B93AA98B}"/>
              </a:ext>
            </a:extLst>
          </p:cNvPr>
          <p:cNvSpPr txBox="1"/>
          <p:nvPr/>
        </p:nvSpPr>
        <p:spPr>
          <a:xfrm>
            <a:off x="3089910" y="5020268"/>
            <a:ext cx="6099348" cy="276999"/>
          </a:xfrm>
          <a:prstGeom prst="rect">
            <a:avLst/>
          </a:prstGeom>
          <a:noFill/>
        </p:spPr>
        <p:txBody>
          <a:bodyPr wrap="square">
            <a:spAutoFit/>
          </a:bodyPr>
          <a:lstStyle/>
          <a:p>
            <a:pPr algn="ctr"/>
            <a:r>
              <a:rPr lang="en-US" sz="1200" dirty="0">
                <a:solidFill>
                  <a:schemeClr val="bg1">
                    <a:lumMod val="50000"/>
                  </a:schemeClr>
                </a:solidFill>
              </a:rPr>
              <a:t>https://</a:t>
            </a:r>
            <a:r>
              <a:rPr lang="en-US" sz="1200" dirty="0" err="1">
                <a:solidFill>
                  <a:schemeClr val="bg1">
                    <a:lumMod val="50000"/>
                  </a:schemeClr>
                </a:solidFill>
              </a:rPr>
              <a:t>www.wits.ac.za</a:t>
            </a:r>
            <a:r>
              <a:rPr lang="en-US" sz="1200" dirty="0">
                <a:solidFill>
                  <a:schemeClr val="bg1">
                    <a:lumMod val="50000"/>
                  </a:schemeClr>
                </a:solidFill>
              </a:rPr>
              <a:t>/</a:t>
            </a:r>
            <a:endParaRPr lang="en-RW" sz="1200" dirty="0">
              <a:solidFill>
                <a:schemeClr val="bg1">
                  <a:lumMod val="50000"/>
                </a:schemeClr>
              </a:solidFill>
            </a:endParaRPr>
          </a:p>
        </p:txBody>
      </p:sp>
    </p:spTree>
    <p:extLst>
      <p:ext uri="{BB962C8B-B14F-4D97-AF65-F5344CB8AC3E}">
        <p14:creationId xmlns:p14="http://schemas.microsoft.com/office/powerpoint/2010/main" val="2827823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03F9D-7083-F2F7-3BD5-DED0234A95C6}"/>
            </a:ext>
          </a:extLst>
        </p:cNvPr>
        <p:cNvGrpSpPr/>
        <p:nvPr/>
      </p:nvGrpSpPr>
      <p:grpSpPr>
        <a:xfrm>
          <a:off x="0" y="0"/>
          <a:ext cx="0" cy="0"/>
          <a:chOff x="0" y="0"/>
          <a:chExt cx="0" cy="0"/>
        </a:xfrm>
      </p:grpSpPr>
      <p:sp>
        <p:nvSpPr>
          <p:cNvPr id="7" name="TextShape 1">
            <a:extLst>
              <a:ext uri="{FF2B5EF4-FFF2-40B4-BE49-F238E27FC236}">
                <a16:creationId xmlns:a16="http://schemas.microsoft.com/office/drawing/2014/main" id="{78EC1F83-D099-6DA9-1C65-AB6C1DC11673}"/>
              </a:ext>
            </a:extLst>
          </p:cNvPr>
          <p:cNvSpPr>
            <a:spLocks/>
          </p:cNvSpPr>
          <p:nvPr/>
        </p:nvSpPr>
        <p:spPr bwMode="auto">
          <a:xfrm>
            <a:off x="263352" y="548680"/>
            <a:ext cx="11578128" cy="857210"/>
          </a:xfrm>
          <a:prstGeom prst="rect">
            <a:avLst/>
          </a:prstGeom>
          <a:noFill/>
          <a:ln>
            <a:noFill/>
          </a:ln>
        </p:spPr>
        <p:txBody>
          <a:bodyPr anchor="ctr">
            <a:noAutofit/>
          </a:bodyPr>
          <a:lstStyle/>
          <a:p>
            <a:pPr algn="ctr">
              <a:lnSpc>
                <a:spcPct val="100000"/>
              </a:lnSpc>
              <a:defRPr/>
            </a:pPr>
            <a:endParaRPr lang="de-DE" sz="3200" spc="-1" dirty="0">
              <a:latin typeface="Eurostile" panose="020B0504020202050204" pitchFamily="34" charset="77"/>
            </a:endParaRPr>
          </a:p>
        </p:txBody>
      </p:sp>
      <p:sp>
        <p:nvSpPr>
          <p:cNvPr id="4" name="Rectangle 3">
            <a:hlinkClick r:id="" action="ppaction://noaction"/>
            <a:extLst>
              <a:ext uri="{FF2B5EF4-FFF2-40B4-BE49-F238E27FC236}">
                <a16:creationId xmlns:a16="http://schemas.microsoft.com/office/drawing/2014/main" id="{261AB008-52F9-3BB8-21C5-17C73A17F2C3}"/>
              </a:ext>
            </a:extLst>
          </p:cNvPr>
          <p:cNvSpPr/>
          <p:nvPr/>
        </p:nvSpPr>
        <p:spPr bwMode="auto">
          <a:xfrm>
            <a:off x="0" y="0"/>
            <a:ext cx="1093862" cy="94003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US" i="1">
              <a:latin typeface="Arial" pitchFamily="-105" charset="0"/>
              <a:ea typeface="Arial" pitchFamily="-105" charset="0"/>
              <a:cs typeface="Arial" pitchFamily="-105" charset="0"/>
            </a:endParaRPr>
          </a:p>
        </p:txBody>
      </p:sp>
      <p:sp>
        <p:nvSpPr>
          <p:cNvPr id="5" name="Title 4">
            <a:extLst>
              <a:ext uri="{FF2B5EF4-FFF2-40B4-BE49-F238E27FC236}">
                <a16:creationId xmlns:a16="http://schemas.microsoft.com/office/drawing/2014/main" id="{A4602484-6550-B6AD-B934-AD057CE8EC11}"/>
              </a:ext>
            </a:extLst>
          </p:cNvPr>
          <p:cNvSpPr>
            <a:spLocks noGrp="1"/>
          </p:cNvSpPr>
          <p:nvPr>
            <p:ph type="ctrTitle"/>
          </p:nvPr>
        </p:nvSpPr>
        <p:spPr>
          <a:xfrm>
            <a:off x="937550" y="2616566"/>
            <a:ext cx="10363200" cy="1470025"/>
          </a:xfrm>
        </p:spPr>
        <p:txBody>
          <a:bodyPr>
            <a:normAutofit fontScale="90000"/>
          </a:bodyPr>
          <a:lstStyle/>
          <a:p>
            <a:br>
              <a:rPr lang="en-US" sz="3200" dirty="0">
                <a:latin typeface="Avenir Book" panose="02000503020000020003" pitchFamily="2" charset="0"/>
              </a:rPr>
            </a:br>
            <a:r>
              <a:rPr lang="en-US" sz="2700" dirty="0">
                <a:latin typeface="Avenir Book" panose="02000503020000020003" pitchFamily="2" charset="0"/>
              </a:rPr>
              <a:t>This work was carried out as part of the </a:t>
            </a:r>
            <a:br>
              <a:rPr lang="en-US" sz="2700" dirty="0">
                <a:latin typeface="Avenir Book" panose="02000503020000020003" pitchFamily="2" charset="0"/>
              </a:rPr>
            </a:br>
            <a:r>
              <a:rPr lang="en-US" sz="2700" dirty="0">
                <a:latin typeface="Avenir Book" panose="02000503020000020003" pitchFamily="2" charset="0"/>
              </a:rPr>
              <a:t>African Engineering and Technology Network (</a:t>
            </a:r>
            <a:r>
              <a:rPr lang="en-US" sz="2700" dirty="0" err="1">
                <a:latin typeface="Avenir Book" panose="02000503020000020003" pitchFamily="2" charset="0"/>
              </a:rPr>
              <a:t>Afretec</a:t>
            </a:r>
            <a:r>
              <a:rPr lang="en-US" sz="2700" dirty="0">
                <a:latin typeface="Avenir Book" panose="02000503020000020003" pitchFamily="2" charset="0"/>
              </a:rPr>
              <a:t>)</a:t>
            </a:r>
            <a:br>
              <a:rPr lang="en-US" sz="2700" dirty="0">
                <a:latin typeface="Avenir Book" panose="02000503020000020003" pitchFamily="2" charset="0"/>
              </a:rPr>
            </a:br>
            <a:br>
              <a:rPr lang="en-US" sz="2700" dirty="0">
                <a:latin typeface="Avenir Book" panose="02000503020000020003" pitchFamily="2" charset="0"/>
              </a:rPr>
            </a:br>
            <a:r>
              <a:rPr lang="en-US" sz="2700" dirty="0" err="1">
                <a:latin typeface="Avenir Book" panose="02000503020000020003" pitchFamily="2" charset="0"/>
              </a:rPr>
              <a:t>Afretec</a:t>
            </a:r>
            <a:r>
              <a:rPr lang="en-US" sz="2700">
                <a:latin typeface="Avenir Book" panose="02000503020000020003" pitchFamily="2" charset="0"/>
              </a:rPr>
              <a:t> is managed by Carnegie Mellon University Africa </a:t>
            </a:r>
            <a:br>
              <a:rPr lang="en-US" sz="2700">
                <a:latin typeface="Avenir Book" panose="02000503020000020003" pitchFamily="2" charset="0"/>
              </a:rPr>
            </a:br>
            <a:r>
              <a:rPr lang="en-US" sz="2700">
                <a:latin typeface="Avenir Book" panose="02000503020000020003" pitchFamily="2" charset="0"/>
              </a:rPr>
              <a:t>and receives financial support from the Mastercard Foundation</a:t>
            </a:r>
            <a:endParaRPr lang="en-RW" dirty="0">
              <a:latin typeface="Avenir Book" panose="02000503020000020003" pitchFamily="2" charset="0"/>
            </a:endParaRPr>
          </a:p>
        </p:txBody>
      </p:sp>
      <p:pic>
        <p:nvPicPr>
          <p:cNvPr id="1030" name="Picture 6" descr="Afretec logo">
            <a:extLst>
              <a:ext uri="{FF2B5EF4-FFF2-40B4-BE49-F238E27FC236}">
                <a16:creationId xmlns:a16="http://schemas.microsoft.com/office/drawing/2014/main" id="{9D4E7CE8-84AC-4802-89B5-E1449AF2F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579" y="236328"/>
            <a:ext cx="2981643" cy="19236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783DBA-CF55-A919-AA1B-C4CA3CD1171F}"/>
              </a:ext>
            </a:extLst>
          </p:cNvPr>
          <p:cNvSpPr txBox="1"/>
          <p:nvPr/>
        </p:nvSpPr>
        <p:spPr>
          <a:xfrm>
            <a:off x="3002742" y="5020268"/>
            <a:ext cx="6099348" cy="276999"/>
          </a:xfrm>
          <a:prstGeom prst="rect">
            <a:avLst/>
          </a:prstGeom>
          <a:noFill/>
        </p:spPr>
        <p:txBody>
          <a:bodyPr wrap="square">
            <a:spAutoFit/>
          </a:bodyPr>
          <a:lstStyle/>
          <a:p>
            <a:pPr algn="ctr"/>
            <a:r>
              <a:rPr lang="en-US" sz="1200" dirty="0">
                <a:solidFill>
                  <a:schemeClr val="bg1">
                    <a:lumMod val="50000"/>
                  </a:schemeClr>
                </a:solidFill>
              </a:rPr>
              <a:t>https://</a:t>
            </a:r>
            <a:r>
              <a:rPr lang="en-US" sz="1200" dirty="0" err="1">
                <a:solidFill>
                  <a:schemeClr val="bg1">
                    <a:lumMod val="50000"/>
                  </a:schemeClr>
                </a:solidFill>
              </a:rPr>
              <a:t>engineering.cmu.edu</a:t>
            </a:r>
            <a:r>
              <a:rPr lang="en-US" sz="1200" dirty="0">
                <a:solidFill>
                  <a:schemeClr val="bg1">
                    <a:lumMod val="50000"/>
                  </a:schemeClr>
                </a:solidFill>
              </a:rPr>
              <a:t>/</a:t>
            </a:r>
            <a:r>
              <a:rPr lang="en-US" sz="1200" dirty="0" err="1">
                <a:solidFill>
                  <a:schemeClr val="bg1">
                    <a:lumMod val="50000"/>
                  </a:schemeClr>
                </a:solidFill>
              </a:rPr>
              <a:t>afretec</a:t>
            </a:r>
            <a:r>
              <a:rPr lang="en-US" sz="1200" dirty="0">
                <a:solidFill>
                  <a:schemeClr val="bg1">
                    <a:lumMod val="50000"/>
                  </a:schemeClr>
                </a:solidFill>
              </a:rPr>
              <a:t>/</a:t>
            </a:r>
            <a:r>
              <a:rPr lang="en-US" sz="1200" dirty="0" err="1">
                <a:solidFill>
                  <a:schemeClr val="bg1">
                    <a:lumMod val="50000"/>
                  </a:schemeClr>
                </a:solidFill>
              </a:rPr>
              <a:t>index.html</a:t>
            </a:r>
            <a:endParaRPr lang="en-RW" sz="1200" dirty="0">
              <a:solidFill>
                <a:schemeClr val="bg1">
                  <a:lumMod val="50000"/>
                </a:schemeClr>
              </a:solidFill>
            </a:endParaRPr>
          </a:p>
        </p:txBody>
      </p:sp>
    </p:spTree>
    <p:extLst>
      <p:ext uri="{BB962C8B-B14F-4D97-AF65-F5344CB8AC3E}">
        <p14:creationId xmlns:p14="http://schemas.microsoft.com/office/powerpoint/2010/main" val="627633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5A7FB-B4DB-88C8-54DD-85A224F9E6E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1C3D0B-07E9-771D-6771-6CE423E7646A}"/>
              </a:ext>
            </a:extLst>
          </p:cNvPr>
          <p:cNvSpPr/>
          <p:nvPr/>
        </p:nvSpPr>
        <p:spPr>
          <a:xfrm>
            <a:off x="3175" y="321276"/>
            <a:ext cx="12188825" cy="1412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7" name="CustomShape 2">
            <a:extLst>
              <a:ext uri="{FF2B5EF4-FFF2-40B4-BE49-F238E27FC236}">
                <a16:creationId xmlns:a16="http://schemas.microsoft.com/office/drawing/2014/main" id="{E23A6A15-37D5-756D-4106-BD2C7239A05C}"/>
              </a:ext>
            </a:extLst>
          </p:cNvPr>
          <p:cNvSpPr/>
          <p:nvPr/>
        </p:nvSpPr>
        <p:spPr>
          <a:xfrm>
            <a:off x="479376" y="2400274"/>
            <a:ext cx="11233248" cy="3241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lvl="0" algn="ctr"/>
            <a:r>
              <a:rPr lang="en-US" sz="3200" spc="-1" dirty="0">
                <a:latin typeface="Avenir Book" panose="02000503020000020003" pitchFamily="2" charset="0"/>
                <a:ea typeface="Calibri"/>
                <a:cs typeface="Plantagenet Cherokee" panose="02020000000000000000" pitchFamily="18" charset="-79"/>
              </a:rPr>
              <a:t>Culturally Competent Social Robotics for Africa</a:t>
            </a:r>
            <a:endParaRPr lang="en-US" sz="2800" spc="-1" dirty="0">
              <a:solidFill>
                <a:srgbClr val="163253"/>
              </a:solidFill>
              <a:latin typeface="Avenir Book" panose="02000503020000020003" pitchFamily="2" charset="0"/>
              <a:ea typeface="Calibri"/>
            </a:endParaRPr>
          </a:p>
          <a:p>
            <a:pPr lvl="0" algn="ctr"/>
            <a:endParaRPr lang="en-US" sz="2000" spc="-1" dirty="0">
              <a:latin typeface="Avenir Book" panose="02000503020000020003" pitchFamily="2" charset="0"/>
              <a:ea typeface="Calibri"/>
              <a:cs typeface="Plantagenet Cherokee" panose="02020000000000000000" pitchFamily="18" charset="-79"/>
            </a:endParaRPr>
          </a:p>
          <a:p>
            <a:pPr lvl="0" algn="ctr"/>
            <a:endParaRPr lang="en-US" sz="2000" spc="-1" dirty="0">
              <a:latin typeface="Avenir Book" panose="02000503020000020003" pitchFamily="2" charset="0"/>
              <a:ea typeface="Calibri"/>
              <a:cs typeface="Plantagenet Cherokee" panose="02020000000000000000" pitchFamily="18" charset="-79"/>
            </a:endParaRPr>
          </a:p>
          <a:p>
            <a:pPr lvl="0" algn="ctr"/>
            <a:r>
              <a:rPr lang="en-US" sz="2000" spc="-1" dirty="0">
                <a:solidFill>
                  <a:schemeClr val="bg1">
                    <a:lumMod val="50000"/>
                  </a:schemeClr>
                </a:solidFill>
                <a:latin typeface="Avenir Book" panose="02000503020000020003" pitchFamily="2" charset="0"/>
                <a:ea typeface="Calibri"/>
                <a:cs typeface="Plantagenet Cherokee" panose="02020000000000000000" pitchFamily="18" charset="-79"/>
              </a:rPr>
              <a:t>&lt;Name of Presenter Goes Here&gt;</a:t>
            </a:r>
          </a:p>
          <a:p>
            <a:pPr algn="r" defTabSz="914400">
              <a:defRPr/>
            </a:pPr>
            <a:r>
              <a:rPr lang="en-US" sz="2400" spc="-1" dirty="0">
                <a:solidFill>
                  <a:srgbClr val="163253"/>
                </a:solidFill>
                <a:latin typeface="Avenir Book" panose="02000503020000020003" pitchFamily="2" charset="0"/>
                <a:ea typeface="Calibri"/>
              </a:rPr>
              <a:t> </a:t>
            </a:r>
          </a:p>
        </p:txBody>
      </p:sp>
      <p:sp>
        <p:nvSpPr>
          <p:cNvPr id="9" name="Rectangle 8">
            <a:extLst>
              <a:ext uri="{FF2B5EF4-FFF2-40B4-BE49-F238E27FC236}">
                <a16:creationId xmlns:a16="http://schemas.microsoft.com/office/drawing/2014/main" id="{1EF98A68-A5CE-FB05-CEDC-CEE865C9C7AB}"/>
              </a:ext>
            </a:extLst>
          </p:cNvPr>
          <p:cNvSpPr/>
          <p:nvPr/>
        </p:nvSpPr>
        <p:spPr>
          <a:xfrm>
            <a:off x="4323709" y="236464"/>
            <a:ext cx="3547766" cy="1477328"/>
          </a:xfrm>
          <a:prstGeom prst="rect">
            <a:avLst/>
          </a:prstGeom>
        </p:spPr>
        <p:txBody>
          <a:bodyPr wrap="none">
            <a:spAutoFit/>
          </a:bodyPr>
          <a:lstStyle/>
          <a:p>
            <a:pPr algn="ctr" fontAlgn="base"/>
            <a:r>
              <a:rPr lang="en-US" sz="2000" dirty="0">
                <a:latin typeface="Avenir Book" panose="02000503020000020003" pitchFamily="2" charset="0"/>
                <a:cs typeface="Plantagenet Cherokee" panose="02020000000000000000" pitchFamily="18" charset="-79"/>
              </a:rPr>
              <a:t>&lt;Name of Event Goes Here&gt;</a:t>
            </a:r>
          </a:p>
          <a:p>
            <a:pPr algn="ctr" fontAlgn="base"/>
            <a:endParaRPr lang="en-US" dirty="0">
              <a:latin typeface="Avenir Book" panose="02000503020000020003" pitchFamily="2" charset="0"/>
              <a:cs typeface="Plantagenet Cherokee" panose="02020000000000000000" pitchFamily="18" charset="-79"/>
            </a:endParaRPr>
          </a:p>
          <a:p>
            <a:pPr algn="ctr" fontAlgn="base"/>
            <a:r>
              <a:rPr lang="en-US" dirty="0">
                <a:latin typeface="Avenir Book" panose="02000503020000020003" pitchFamily="2" charset="0"/>
                <a:cs typeface="Plantagenet Cherokee" panose="02020000000000000000" pitchFamily="18" charset="-79"/>
              </a:rPr>
              <a:t>&lt;Event Logo Goes Here&gt;</a:t>
            </a:r>
            <a:endParaRPr lang="en-US" sz="2000" b="1" dirty="0">
              <a:solidFill>
                <a:srgbClr val="C00000"/>
              </a:solidFill>
              <a:latin typeface="Avenir Book" panose="02000503020000020003" pitchFamily="2" charset="0"/>
              <a:cs typeface="Plantagenet Cherokee" panose="02020000000000000000" pitchFamily="18" charset="-79"/>
            </a:endParaRPr>
          </a:p>
          <a:p>
            <a:pPr algn="ctr" fontAlgn="base"/>
            <a:endParaRPr lang="en-US" sz="2000" b="1" dirty="0">
              <a:solidFill>
                <a:srgbClr val="C00000"/>
              </a:solidFill>
              <a:latin typeface="Avenir Book" panose="02000503020000020003" pitchFamily="2" charset="0"/>
              <a:cs typeface="Plantagenet Cherokee" panose="02020000000000000000" pitchFamily="18" charset="-79"/>
            </a:endParaRPr>
          </a:p>
          <a:p>
            <a:pPr algn="ctr" fontAlgn="base"/>
            <a:r>
              <a:rPr lang="en-US" sz="1400" dirty="0">
                <a:solidFill>
                  <a:schemeClr val="bg1">
                    <a:lumMod val="50000"/>
                  </a:schemeClr>
                </a:solidFill>
                <a:latin typeface="Avenir Book" panose="02000503020000020003" pitchFamily="2" charset="0"/>
                <a:cs typeface="Plantagenet Cherokee" panose="02020000000000000000" pitchFamily="18" charset="-79"/>
              </a:rPr>
              <a:t>&lt;Date of Event Goes Here&gt;</a:t>
            </a:r>
            <a:endParaRPr lang="en-US" dirty="0">
              <a:solidFill>
                <a:schemeClr val="bg1">
                  <a:lumMod val="50000"/>
                </a:schemeClr>
              </a:solidFill>
              <a:latin typeface="Avenir Book" panose="02000503020000020003" pitchFamily="2" charset="0"/>
              <a:cs typeface="Plantagenet Cherokee" panose="02020000000000000000" pitchFamily="18" charset="-79"/>
            </a:endParaRPr>
          </a:p>
        </p:txBody>
      </p:sp>
      <p:pic>
        <p:nvPicPr>
          <p:cNvPr id="10" name="Picture 9">
            <a:extLst>
              <a:ext uri="{FF2B5EF4-FFF2-40B4-BE49-F238E27FC236}">
                <a16:creationId xmlns:a16="http://schemas.microsoft.com/office/drawing/2014/main" id="{F72E7CBA-9519-E7AE-C8F3-E0B497B30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098" y="4793585"/>
            <a:ext cx="3074979" cy="217217"/>
          </a:xfrm>
          <a:prstGeom prst="rect">
            <a:avLst/>
          </a:prstGeom>
        </p:spPr>
      </p:pic>
      <p:pic>
        <p:nvPicPr>
          <p:cNvPr id="8" name="Picture 7">
            <a:extLst>
              <a:ext uri="{FF2B5EF4-FFF2-40B4-BE49-F238E27FC236}">
                <a16:creationId xmlns:a16="http://schemas.microsoft.com/office/drawing/2014/main" id="{0471A31A-083C-C659-734F-A0D1F191207E}"/>
              </a:ext>
            </a:extLst>
          </p:cNvPr>
          <p:cNvPicPr>
            <a:picLocks noChangeAspect="1"/>
          </p:cNvPicPr>
          <p:nvPr/>
        </p:nvPicPr>
        <p:blipFill>
          <a:blip r:embed="rId4"/>
          <a:stretch>
            <a:fillRect/>
          </a:stretch>
        </p:blipFill>
        <p:spPr>
          <a:xfrm>
            <a:off x="4704824" y="5858627"/>
            <a:ext cx="2984711" cy="524585"/>
          </a:xfrm>
          <a:prstGeom prst="rect">
            <a:avLst/>
          </a:prstGeom>
        </p:spPr>
      </p:pic>
      <p:pic>
        <p:nvPicPr>
          <p:cNvPr id="3" name="Picture 2">
            <a:extLst>
              <a:ext uri="{FF2B5EF4-FFF2-40B4-BE49-F238E27FC236}">
                <a16:creationId xmlns:a16="http://schemas.microsoft.com/office/drawing/2014/main" id="{F8A46038-2F96-FA1D-DAD8-B17C80B972FC}"/>
              </a:ext>
            </a:extLst>
          </p:cNvPr>
          <p:cNvPicPr>
            <a:picLocks noChangeAspect="1"/>
          </p:cNvPicPr>
          <p:nvPr/>
        </p:nvPicPr>
        <p:blipFill>
          <a:blip r:embed="rId5"/>
          <a:stretch>
            <a:fillRect/>
          </a:stretch>
        </p:blipFill>
        <p:spPr>
          <a:xfrm>
            <a:off x="4704824" y="5010802"/>
            <a:ext cx="2782352" cy="677559"/>
          </a:xfrm>
          <a:prstGeom prst="rect">
            <a:avLst/>
          </a:prstGeom>
        </p:spPr>
      </p:pic>
      <p:sp>
        <p:nvSpPr>
          <p:cNvPr id="4" name="TextBox 3">
            <a:extLst>
              <a:ext uri="{FF2B5EF4-FFF2-40B4-BE49-F238E27FC236}">
                <a16:creationId xmlns:a16="http://schemas.microsoft.com/office/drawing/2014/main" id="{4314BFD2-85C1-896E-D8D5-50067FBBF2A1}"/>
              </a:ext>
            </a:extLst>
          </p:cNvPr>
          <p:cNvSpPr txBox="1"/>
          <p:nvPr/>
        </p:nvSpPr>
        <p:spPr>
          <a:xfrm>
            <a:off x="8314944" y="5403732"/>
            <a:ext cx="2771913" cy="369332"/>
          </a:xfrm>
          <a:prstGeom prst="rect">
            <a:avLst/>
          </a:prstGeom>
          <a:noFill/>
        </p:spPr>
        <p:txBody>
          <a:bodyPr wrap="none" rtlCol="0">
            <a:spAutoFit/>
          </a:bodyPr>
          <a:lstStyle/>
          <a:p>
            <a:r>
              <a:rPr lang="en-RW" dirty="0">
                <a:solidFill>
                  <a:srgbClr val="FF0000"/>
                </a:solidFill>
                <a:latin typeface="Avenir Book" panose="02000503020000020003" pitchFamily="2" charset="0"/>
                <a:cs typeface="Arial" panose="020B0604020202020204" pitchFamily="34" charset="0"/>
              </a:rPr>
              <a:t>Select your logo or logos</a:t>
            </a:r>
          </a:p>
        </p:txBody>
      </p:sp>
      <p:sp>
        <p:nvSpPr>
          <p:cNvPr id="6" name="Right Brace 5">
            <a:extLst>
              <a:ext uri="{FF2B5EF4-FFF2-40B4-BE49-F238E27FC236}">
                <a16:creationId xmlns:a16="http://schemas.microsoft.com/office/drawing/2014/main" id="{A13C0105-97FC-DACA-E153-2013C25903BE}"/>
              </a:ext>
            </a:extLst>
          </p:cNvPr>
          <p:cNvSpPr/>
          <p:nvPr/>
        </p:nvSpPr>
        <p:spPr>
          <a:xfrm>
            <a:off x="8058912" y="4793585"/>
            <a:ext cx="256032" cy="1589627"/>
          </a:xfrm>
          <a:prstGeom prst="rightBrace">
            <a:avLst>
              <a:gd name="adj1" fmla="val 32407"/>
              <a:gd name="adj2" fmla="val 50595"/>
            </a:avLst>
          </a:prstGeom>
          <a:ln>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RW"/>
          </a:p>
        </p:txBody>
      </p:sp>
    </p:spTree>
    <p:extLst>
      <p:ext uri="{BB962C8B-B14F-4D97-AF65-F5344CB8AC3E}">
        <p14:creationId xmlns:p14="http://schemas.microsoft.com/office/powerpoint/2010/main" val="261363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5ED0D3-2931-6E41-8C0C-0F9AAAD9693E}"/>
              </a:ext>
            </a:extLst>
          </p:cNvPr>
          <p:cNvPicPr>
            <a:picLocks noChangeAspect="1"/>
          </p:cNvPicPr>
          <p:nvPr/>
        </p:nvPicPr>
        <p:blipFill>
          <a:blip r:embed="rId3"/>
          <a:stretch>
            <a:fillRect/>
          </a:stretch>
        </p:blipFill>
        <p:spPr>
          <a:xfrm>
            <a:off x="3264374" y="2068284"/>
            <a:ext cx="1380247" cy="2458420"/>
          </a:xfrm>
          <a:prstGeom prst="rect">
            <a:avLst/>
          </a:prstGeom>
        </p:spPr>
      </p:pic>
      <p:pic>
        <p:nvPicPr>
          <p:cNvPr id="21" name="Graphic 20" descr="Database outline">
            <a:extLst>
              <a:ext uri="{FF2B5EF4-FFF2-40B4-BE49-F238E27FC236}">
                <a16:creationId xmlns:a16="http://schemas.microsoft.com/office/drawing/2014/main" id="{00AD9778-FBB7-FC41-9D34-A0FC928BF3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2739" y="2481941"/>
            <a:ext cx="1850572" cy="1556658"/>
          </a:xfrm>
          <a:prstGeom prst="rect">
            <a:avLst/>
          </a:prstGeom>
        </p:spPr>
      </p:pic>
      <p:pic>
        <p:nvPicPr>
          <p:cNvPr id="23" name="Graphic 22" descr="Line arrow: Straight outline">
            <a:extLst>
              <a:ext uri="{FF2B5EF4-FFF2-40B4-BE49-F238E27FC236}">
                <a16:creationId xmlns:a16="http://schemas.microsoft.com/office/drawing/2014/main" id="{9F4A8F7C-492D-F74C-9B53-DDA8F19BDD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4024" y="2830285"/>
            <a:ext cx="914400" cy="914400"/>
          </a:xfrm>
          <a:prstGeom prst="rect">
            <a:avLst/>
          </a:prstGeom>
        </p:spPr>
      </p:pic>
      <p:sp>
        <p:nvSpPr>
          <p:cNvPr id="25" name="Oval 24">
            <a:extLst>
              <a:ext uri="{FF2B5EF4-FFF2-40B4-BE49-F238E27FC236}">
                <a16:creationId xmlns:a16="http://schemas.microsoft.com/office/drawing/2014/main" id="{EE163CE6-A103-0044-8D52-5C775ECB6446}"/>
              </a:ext>
            </a:extLst>
          </p:cNvPr>
          <p:cNvSpPr/>
          <p:nvPr/>
        </p:nvSpPr>
        <p:spPr>
          <a:xfrm flipH="1">
            <a:off x="6302825" y="2993571"/>
            <a:ext cx="185058" cy="1741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26" name="Oval 25">
            <a:extLst>
              <a:ext uri="{FF2B5EF4-FFF2-40B4-BE49-F238E27FC236}">
                <a16:creationId xmlns:a16="http://schemas.microsoft.com/office/drawing/2014/main" id="{9944EE3E-63F3-7048-A1FB-18BE11755E0B}"/>
              </a:ext>
            </a:extLst>
          </p:cNvPr>
          <p:cNvSpPr/>
          <p:nvPr/>
        </p:nvSpPr>
        <p:spPr>
          <a:xfrm flipV="1">
            <a:off x="6324597" y="3320142"/>
            <a:ext cx="130628" cy="1197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27" name="Oval 26">
            <a:extLst>
              <a:ext uri="{FF2B5EF4-FFF2-40B4-BE49-F238E27FC236}">
                <a16:creationId xmlns:a16="http://schemas.microsoft.com/office/drawing/2014/main" id="{89E378F7-34EA-744E-A684-4108DC3F6C49}"/>
              </a:ext>
            </a:extLst>
          </p:cNvPr>
          <p:cNvSpPr/>
          <p:nvPr/>
        </p:nvSpPr>
        <p:spPr>
          <a:xfrm flipV="1">
            <a:off x="6346369" y="3646713"/>
            <a:ext cx="130628" cy="1197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W"/>
          </a:p>
        </p:txBody>
      </p:sp>
      <p:sp>
        <p:nvSpPr>
          <p:cNvPr id="28" name="TextBox 27">
            <a:extLst>
              <a:ext uri="{FF2B5EF4-FFF2-40B4-BE49-F238E27FC236}">
                <a16:creationId xmlns:a16="http://schemas.microsoft.com/office/drawing/2014/main" id="{155DE1C7-7EEB-4D43-90CB-82DA41F015D5}"/>
              </a:ext>
            </a:extLst>
          </p:cNvPr>
          <p:cNvSpPr txBox="1"/>
          <p:nvPr/>
        </p:nvSpPr>
        <p:spPr>
          <a:xfrm>
            <a:off x="5627913" y="2917370"/>
            <a:ext cx="817853" cy="307777"/>
          </a:xfrm>
          <a:prstGeom prst="rect">
            <a:avLst/>
          </a:prstGeom>
          <a:noFill/>
        </p:spPr>
        <p:txBody>
          <a:bodyPr wrap="none" rtlCol="0">
            <a:spAutoFit/>
          </a:bodyPr>
          <a:lstStyle/>
          <a:p>
            <a:r>
              <a:rPr lang="en-RW" sz="1400" dirty="0">
                <a:latin typeface="Avenir Book" panose="02000503020000020003" pitchFamily="2" charset="0"/>
              </a:rPr>
              <a:t>General</a:t>
            </a:r>
          </a:p>
        </p:txBody>
      </p:sp>
      <p:sp>
        <p:nvSpPr>
          <p:cNvPr id="29" name="TextBox 28">
            <a:extLst>
              <a:ext uri="{FF2B5EF4-FFF2-40B4-BE49-F238E27FC236}">
                <a16:creationId xmlns:a16="http://schemas.microsoft.com/office/drawing/2014/main" id="{B2A2C99A-82E4-5A40-8036-DA3D58815CB9}"/>
              </a:ext>
            </a:extLst>
          </p:cNvPr>
          <p:cNvSpPr txBox="1"/>
          <p:nvPr/>
        </p:nvSpPr>
        <p:spPr>
          <a:xfrm>
            <a:off x="5464627" y="3548742"/>
            <a:ext cx="1093569" cy="307777"/>
          </a:xfrm>
          <a:prstGeom prst="rect">
            <a:avLst/>
          </a:prstGeom>
          <a:noFill/>
        </p:spPr>
        <p:txBody>
          <a:bodyPr wrap="none" rtlCol="0">
            <a:spAutoFit/>
          </a:bodyPr>
          <a:lstStyle/>
          <a:p>
            <a:r>
              <a:rPr lang="en-RW" sz="1400" dirty="0">
                <a:latin typeface="Avenir Book" panose="02000503020000020003" pitchFamily="2" charset="0"/>
              </a:rPr>
              <a:t>Knowledge</a:t>
            </a:r>
          </a:p>
        </p:txBody>
      </p:sp>
      <p:sp>
        <p:nvSpPr>
          <p:cNvPr id="24" name="TextBox 23">
            <a:extLst>
              <a:ext uri="{FF2B5EF4-FFF2-40B4-BE49-F238E27FC236}">
                <a16:creationId xmlns:a16="http://schemas.microsoft.com/office/drawing/2014/main" id="{7782AEA6-F221-3847-9500-C20F428E4B00}"/>
              </a:ext>
            </a:extLst>
          </p:cNvPr>
          <p:cNvSpPr txBox="1"/>
          <p:nvPr/>
        </p:nvSpPr>
        <p:spPr>
          <a:xfrm>
            <a:off x="5627913" y="3243941"/>
            <a:ext cx="808235" cy="307777"/>
          </a:xfrm>
          <a:prstGeom prst="rect">
            <a:avLst/>
          </a:prstGeom>
          <a:noFill/>
        </p:spPr>
        <p:txBody>
          <a:bodyPr wrap="none" rtlCol="0">
            <a:spAutoFit/>
          </a:bodyPr>
          <a:lstStyle/>
          <a:p>
            <a:r>
              <a:rPr lang="en-RW" sz="1400" dirty="0">
                <a:latin typeface="Avenir Book" panose="02000503020000020003" pitchFamily="2" charset="0"/>
              </a:rPr>
              <a:t>Cultural</a:t>
            </a:r>
          </a:p>
        </p:txBody>
      </p:sp>
      <p:pic>
        <p:nvPicPr>
          <p:cNvPr id="31" name="Picture 30">
            <a:extLst>
              <a:ext uri="{FF2B5EF4-FFF2-40B4-BE49-F238E27FC236}">
                <a16:creationId xmlns:a16="http://schemas.microsoft.com/office/drawing/2014/main" id="{E3329DEB-58B4-1D4A-97F1-803E2565A059}"/>
              </a:ext>
            </a:extLst>
          </p:cNvPr>
          <p:cNvPicPr>
            <a:picLocks noChangeAspect="1"/>
          </p:cNvPicPr>
          <p:nvPr/>
        </p:nvPicPr>
        <p:blipFill>
          <a:blip r:embed="rId8"/>
          <a:stretch>
            <a:fillRect/>
          </a:stretch>
        </p:blipFill>
        <p:spPr>
          <a:xfrm>
            <a:off x="2492242" y="3171634"/>
            <a:ext cx="305383" cy="431536"/>
          </a:xfrm>
          <a:prstGeom prst="rect">
            <a:avLst/>
          </a:prstGeom>
        </p:spPr>
      </p:pic>
      <p:pic>
        <p:nvPicPr>
          <p:cNvPr id="8" name="Graphic 7" descr="Thought bubble outline">
            <a:extLst>
              <a:ext uri="{FF2B5EF4-FFF2-40B4-BE49-F238E27FC236}">
                <a16:creationId xmlns:a16="http://schemas.microsoft.com/office/drawing/2014/main" id="{53D59447-8AF6-F049-A3D5-C1A0EF5333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31767" y="772885"/>
            <a:ext cx="1611087" cy="1611087"/>
          </a:xfrm>
          <a:prstGeom prst="rect">
            <a:avLst/>
          </a:prstGeom>
        </p:spPr>
      </p:pic>
      <p:sp>
        <p:nvSpPr>
          <p:cNvPr id="33" name="TextBox 32">
            <a:extLst>
              <a:ext uri="{FF2B5EF4-FFF2-40B4-BE49-F238E27FC236}">
                <a16:creationId xmlns:a16="http://schemas.microsoft.com/office/drawing/2014/main" id="{933528E3-074E-9C47-838A-179AC93C2618}"/>
              </a:ext>
            </a:extLst>
          </p:cNvPr>
          <p:cNvSpPr txBox="1"/>
          <p:nvPr/>
        </p:nvSpPr>
        <p:spPr>
          <a:xfrm>
            <a:off x="1992085" y="3820884"/>
            <a:ext cx="1175655" cy="523220"/>
          </a:xfrm>
          <a:prstGeom prst="rect">
            <a:avLst/>
          </a:prstGeom>
          <a:noFill/>
        </p:spPr>
        <p:txBody>
          <a:bodyPr wrap="square" rtlCol="0">
            <a:spAutoFit/>
          </a:bodyPr>
          <a:lstStyle/>
          <a:p>
            <a:pPr algn="ctr"/>
            <a:r>
              <a:rPr lang="en-RW" sz="1400" dirty="0">
                <a:latin typeface="Avenir Book" panose="02000503020000020003" pitchFamily="2" charset="0"/>
              </a:rPr>
              <a:t>Empathetic Interaction</a:t>
            </a:r>
          </a:p>
        </p:txBody>
      </p:sp>
      <p:pic>
        <p:nvPicPr>
          <p:cNvPr id="34" name="Graphic 33" descr="Line arrow: Straight outline">
            <a:extLst>
              <a:ext uri="{FF2B5EF4-FFF2-40B4-BE49-F238E27FC236}">
                <a16:creationId xmlns:a16="http://schemas.microsoft.com/office/drawing/2014/main" id="{A3FB9164-93CC-794D-A4D0-CD853C3254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55367" y="2536371"/>
            <a:ext cx="914400" cy="914400"/>
          </a:xfrm>
          <a:prstGeom prst="rect">
            <a:avLst/>
          </a:prstGeom>
        </p:spPr>
      </p:pic>
      <p:pic>
        <p:nvPicPr>
          <p:cNvPr id="35" name="Graphic 34" descr="Line arrow: Straight outline">
            <a:extLst>
              <a:ext uri="{FF2B5EF4-FFF2-40B4-BE49-F238E27FC236}">
                <a16:creationId xmlns:a16="http://schemas.microsoft.com/office/drawing/2014/main" id="{C7A2E95E-BDB1-2A48-8DD1-1177D0DE9D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2155367" y="3167743"/>
            <a:ext cx="914400" cy="914400"/>
          </a:xfrm>
          <a:prstGeom prst="rect">
            <a:avLst/>
          </a:prstGeom>
        </p:spPr>
      </p:pic>
      <p:pic>
        <p:nvPicPr>
          <p:cNvPr id="38" name="Graphic 37" descr="Thought bubble outline">
            <a:extLst>
              <a:ext uri="{FF2B5EF4-FFF2-40B4-BE49-F238E27FC236}">
                <a16:creationId xmlns:a16="http://schemas.microsoft.com/office/drawing/2014/main" id="{3EDCA6C2-EDEA-0E4F-99FF-941DA529E0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2427509" y="772883"/>
            <a:ext cx="1611087" cy="1611087"/>
          </a:xfrm>
          <a:prstGeom prst="rect">
            <a:avLst/>
          </a:prstGeom>
        </p:spPr>
      </p:pic>
      <p:pic>
        <p:nvPicPr>
          <p:cNvPr id="40" name="Picture 39">
            <a:extLst>
              <a:ext uri="{FF2B5EF4-FFF2-40B4-BE49-F238E27FC236}">
                <a16:creationId xmlns:a16="http://schemas.microsoft.com/office/drawing/2014/main" id="{B670FD7A-3423-014D-A80C-3D1DA7FDC6C8}"/>
              </a:ext>
            </a:extLst>
          </p:cNvPr>
          <p:cNvPicPr>
            <a:picLocks noChangeAspect="1"/>
          </p:cNvPicPr>
          <p:nvPr/>
        </p:nvPicPr>
        <p:blipFill>
          <a:blip r:embed="rId11"/>
          <a:stretch>
            <a:fillRect/>
          </a:stretch>
        </p:blipFill>
        <p:spPr>
          <a:xfrm>
            <a:off x="7163695" y="1581986"/>
            <a:ext cx="5028305" cy="3349242"/>
          </a:xfrm>
          <a:prstGeom prst="rect">
            <a:avLst/>
          </a:prstGeom>
        </p:spPr>
      </p:pic>
      <p:pic>
        <p:nvPicPr>
          <p:cNvPr id="41" name="Graphic 40" descr="Line arrow: Straight outline">
            <a:extLst>
              <a:ext uri="{FF2B5EF4-FFF2-40B4-BE49-F238E27FC236}">
                <a16:creationId xmlns:a16="http://schemas.microsoft.com/office/drawing/2014/main" id="{E41A2EE8-68C9-B64F-9D32-43D018C766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5854" y="2830281"/>
            <a:ext cx="914400" cy="914400"/>
          </a:xfrm>
          <a:prstGeom prst="rect">
            <a:avLst/>
          </a:prstGeom>
        </p:spPr>
      </p:pic>
      <p:pic>
        <p:nvPicPr>
          <p:cNvPr id="43" name="Picture 42">
            <a:extLst>
              <a:ext uri="{FF2B5EF4-FFF2-40B4-BE49-F238E27FC236}">
                <a16:creationId xmlns:a16="http://schemas.microsoft.com/office/drawing/2014/main" id="{CF2605F1-E896-4944-BB8B-D89EF69F0756}"/>
              </a:ext>
            </a:extLst>
          </p:cNvPr>
          <p:cNvPicPr>
            <a:picLocks noChangeAspect="1"/>
          </p:cNvPicPr>
          <p:nvPr/>
        </p:nvPicPr>
        <p:blipFill>
          <a:blip r:embed="rId12"/>
          <a:stretch>
            <a:fillRect/>
          </a:stretch>
        </p:blipFill>
        <p:spPr>
          <a:xfrm flipH="1">
            <a:off x="790585" y="2068285"/>
            <a:ext cx="1133633" cy="2416629"/>
          </a:xfrm>
          <a:prstGeom prst="rect">
            <a:avLst/>
          </a:prstGeom>
        </p:spPr>
      </p:pic>
      <p:pic>
        <p:nvPicPr>
          <p:cNvPr id="44" name="Picture 43">
            <a:extLst>
              <a:ext uri="{FF2B5EF4-FFF2-40B4-BE49-F238E27FC236}">
                <a16:creationId xmlns:a16="http://schemas.microsoft.com/office/drawing/2014/main" id="{669AD654-1CB1-4243-8938-3872FE4D0B2E}"/>
              </a:ext>
            </a:extLst>
          </p:cNvPr>
          <p:cNvPicPr>
            <a:picLocks noChangeAspect="1"/>
          </p:cNvPicPr>
          <p:nvPr/>
        </p:nvPicPr>
        <p:blipFill>
          <a:blip r:embed="rId11"/>
          <a:stretch>
            <a:fillRect/>
          </a:stretch>
        </p:blipFill>
        <p:spPr>
          <a:xfrm>
            <a:off x="4260139" y="1170432"/>
            <a:ext cx="732167" cy="487680"/>
          </a:xfrm>
          <a:prstGeom prst="rect">
            <a:avLst/>
          </a:prstGeom>
        </p:spPr>
      </p:pic>
      <p:pic>
        <p:nvPicPr>
          <p:cNvPr id="30" name="Picture 29">
            <a:extLst>
              <a:ext uri="{FF2B5EF4-FFF2-40B4-BE49-F238E27FC236}">
                <a16:creationId xmlns:a16="http://schemas.microsoft.com/office/drawing/2014/main" id="{40EAF6E7-BA57-234B-8823-70F267C7522F}"/>
              </a:ext>
            </a:extLst>
          </p:cNvPr>
          <p:cNvPicPr>
            <a:picLocks noChangeAspect="1"/>
          </p:cNvPicPr>
          <p:nvPr/>
        </p:nvPicPr>
        <p:blipFill>
          <a:blip r:embed="rId12"/>
          <a:stretch>
            <a:fillRect/>
          </a:stretch>
        </p:blipFill>
        <p:spPr>
          <a:xfrm flipH="1">
            <a:off x="3156001" y="1150531"/>
            <a:ext cx="249543" cy="531965"/>
          </a:xfrm>
          <a:prstGeom prst="rect">
            <a:avLst/>
          </a:prstGeom>
        </p:spPr>
      </p:pic>
      <p:sp>
        <p:nvSpPr>
          <p:cNvPr id="3" name="TextBox 2">
            <a:extLst>
              <a:ext uri="{FF2B5EF4-FFF2-40B4-BE49-F238E27FC236}">
                <a16:creationId xmlns:a16="http://schemas.microsoft.com/office/drawing/2014/main" id="{49C93232-6B46-1EA2-CA0F-FACDFDD17F2E}"/>
              </a:ext>
            </a:extLst>
          </p:cNvPr>
          <p:cNvSpPr txBox="1"/>
          <p:nvPr/>
        </p:nvSpPr>
        <p:spPr>
          <a:xfrm>
            <a:off x="4189567" y="4958057"/>
            <a:ext cx="4170218" cy="261610"/>
          </a:xfrm>
          <a:prstGeom prst="rect">
            <a:avLst/>
          </a:prstGeom>
          <a:noFill/>
        </p:spPr>
        <p:txBody>
          <a:bodyPr wrap="square" rtlCol="0">
            <a:spAutoFit/>
          </a:bodyPr>
          <a:lstStyle/>
          <a:p>
            <a:pPr algn="ctr"/>
            <a:r>
              <a:rPr lang="en-US" sz="1100" dirty="0">
                <a:solidFill>
                  <a:schemeClr val="bg1">
                    <a:lumMod val="50000"/>
                  </a:schemeClr>
                </a:solidFill>
                <a:latin typeface="Arial" panose="020B0604020202020204" pitchFamily="34" charset="0"/>
              </a:rPr>
              <a:t>Graphic based b</a:t>
            </a:r>
            <a:r>
              <a:rPr lang="en-US" sz="1100" b="0" i="0" dirty="0">
                <a:solidFill>
                  <a:schemeClr val="bg1">
                    <a:lumMod val="50000"/>
                  </a:schemeClr>
                </a:solidFill>
                <a:effectLst/>
                <a:latin typeface="Arial" panose="020B0604020202020204" pitchFamily="34" charset="0"/>
              </a:rPr>
              <a:t>ased on work by Bruno et al. (2017)</a:t>
            </a:r>
            <a:endParaRPr lang="en-US" sz="11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5381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49" name="Rounded Rectangle 48"/>
          <p:cNvSpPr/>
          <p:nvPr/>
        </p:nvSpPr>
        <p:spPr>
          <a:xfrm>
            <a:off x="5447714" y="465583"/>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 knowledge representation</a:t>
            </a: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grpSp>
        <p:nvGrpSpPr>
          <p:cNvPr id="70" name="Group 69"/>
          <p:cNvGrpSpPr/>
          <p:nvPr/>
        </p:nvGrpSpPr>
        <p:grpSpPr>
          <a:xfrm>
            <a:off x="2880488" y="71280"/>
            <a:ext cx="3248025" cy="2120432"/>
            <a:chOff x="3175" y="71279"/>
            <a:chExt cx="3248025" cy="2120432"/>
          </a:xfrm>
        </p:grpSpPr>
        <p:sp>
          <p:nvSpPr>
            <p:cNvPr id="69" name="Oval 68"/>
            <p:cNvSpPr/>
            <p:nvPr/>
          </p:nvSpPr>
          <p:spPr>
            <a:xfrm>
              <a:off x="3175" y="71279"/>
              <a:ext cx="3248025" cy="387350"/>
            </a:xfrm>
            <a:prstGeom prst="ellipse">
              <a:avLst/>
            </a:prstGeom>
            <a:gradFill flip="none" rotWithShape="1">
              <a:gsLst>
                <a:gs pos="100000">
                  <a:schemeClr val="bg1">
                    <a:lumMod val="65000"/>
                    <a:alpha val="0"/>
                  </a:schemeClr>
                </a:gs>
                <a:gs pos="23000">
                  <a:schemeClr val="bg1">
                    <a:lumMod val="6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8" name="Group 67"/>
            <p:cNvGrpSpPr/>
            <p:nvPr/>
          </p:nvGrpSpPr>
          <p:grpSpPr>
            <a:xfrm>
              <a:off x="371344" y="236516"/>
              <a:ext cx="2510180" cy="1955195"/>
              <a:chOff x="371344" y="236516"/>
              <a:chExt cx="2510180" cy="1955195"/>
            </a:xfrm>
          </p:grpSpPr>
          <p:sp>
            <p:nvSpPr>
              <p:cNvPr id="30" name="Chevron 29"/>
              <p:cNvSpPr/>
              <p:nvPr/>
            </p:nvSpPr>
            <p:spPr>
              <a:xfrm rot="5400000">
                <a:off x="1062657" y="419333"/>
                <a:ext cx="1236838" cy="1778650"/>
              </a:xfrm>
              <a:prstGeom prst="chevron">
                <a:avLst>
                  <a:gd name="adj" fmla="val 38739"/>
                </a:avLst>
              </a:prstGeom>
              <a:noFill/>
              <a:ln>
                <a:no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grpSp>
            <p:nvGrpSpPr>
              <p:cNvPr id="67" name="Group 66"/>
              <p:cNvGrpSpPr/>
              <p:nvPr/>
            </p:nvGrpSpPr>
            <p:grpSpPr>
              <a:xfrm>
                <a:off x="371344" y="236516"/>
                <a:ext cx="2510180" cy="1955195"/>
                <a:chOff x="2876419" y="61772"/>
                <a:chExt cx="2510180" cy="1955195"/>
              </a:xfrm>
              <a:effectLst>
                <a:outerShdw blurRad="50800" dist="38100" dir="5400000" algn="t" rotWithShape="0">
                  <a:prstClr val="black">
                    <a:alpha val="40000"/>
                  </a:prstClr>
                </a:outerShdw>
              </a:effectLst>
            </p:grpSpPr>
            <p:grpSp>
              <p:nvGrpSpPr>
                <p:cNvPr id="65" name="Group 64"/>
                <p:cNvGrpSpPr/>
                <p:nvPr/>
              </p:nvGrpSpPr>
              <p:grpSpPr>
                <a:xfrm>
                  <a:off x="2876419" y="61772"/>
                  <a:ext cx="2510180" cy="1955195"/>
                  <a:chOff x="2876419" y="61772"/>
                  <a:chExt cx="2510180" cy="1955195"/>
                </a:xfrm>
              </p:grpSpPr>
              <p:sp>
                <p:nvSpPr>
                  <p:cNvPr id="57" name="Pentagon 56"/>
                  <p:cNvSpPr/>
                  <p:nvPr/>
                </p:nvSpPr>
                <p:spPr>
                  <a:xfrm rot="5572648">
                    <a:off x="3153911" y="-215720"/>
                    <a:ext cx="1955195" cy="2510180"/>
                  </a:xfrm>
                  <a:prstGeom prst="homePlate">
                    <a:avLst>
                      <a:gd name="adj" fmla="val 38943"/>
                    </a:avLst>
                  </a:prstGeom>
                  <a:gradFill>
                    <a:gsLst>
                      <a:gs pos="0">
                        <a:srgbClr val="FCEB0A"/>
                      </a:gs>
                      <a:gs pos="100000">
                        <a:srgbClr val="FFFF00"/>
                      </a:gs>
                    </a:gsLst>
                    <a:lin ang="10800000" scaled="0"/>
                  </a:gradFill>
                  <a:ln w="69850">
                    <a:gradFill flip="none" rotWithShape="1">
                      <a:gsLst>
                        <a:gs pos="63000">
                          <a:schemeClr val="bg1">
                            <a:lumMod val="75000"/>
                          </a:schemeClr>
                        </a:gs>
                        <a:gs pos="30800">
                          <a:schemeClr val="bg1">
                            <a:lumMod val="95000"/>
                          </a:schemeClr>
                        </a:gs>
                        <a:gs pos="0">
                          <a:schemeClr val="bg1">
                            <a:lumMod val="75000"/>
                          </a:schemeClr>
                        </a:gs>
                        <a:gs pos="100000">
                          <a:schemeClr val="bg1">
                            <a:lumMod val="95000"/>
                          </a:schemeClr>
                        </a:gs>
                      </a:gsLst>
                      <a:lin ang="0" scaled="1"/>
                      <a:tileRect/>
                    </a:gradFill>
                  </a:ln>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11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62" name="Chevron 61"/>
                  <p:cNvSpPr/>
                  <p:nvPr/>
                </p:nvSpPr>
                <p:spPr>
                  <a:xfrm rot="5400000">
                    <a:off x="3300189" y="-75577"/>
                    <a:ext cx="1681292" cy="2419266"/>
                  </a:xfrm>
                  <a:prstGeom prst="chevron">
                    <a:avLst>
                      <a:gd name="adj" fmla="val 43485"/>
                    </a:avLst>
                  </a:prstGeom>
                  <a:gradFill>
                    <a:gsLst>
                      <a:gs pos="0">
                        <a:srgbClr val="FFED01"/>
                      </a:gs>
                      <a:gs pos="62000">
                        <a:srgbClr val="FFFF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64" name="Chevron 63"/>
                  <p:cNvSpPr/>
                  <p:nvPr/>
                </p:nvSpPr>
                <p:spPr>
                  <a:xfrm rot="5400000">
                    <a:off x="3305406" y="-86231"/>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F30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66" name="Rectangle 65"/>
                <p:cNvSpPr/>
                <p:nvPr/>
              </p:nvSpPr>
              <p:spPr>
                <a:xfrm>
                  <a:off x="3890209" y="650311"/>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1</a:t>
                  </a:r>
                </a:p>
              </p:txBody>
            </p:sp>
          </p:grpSp>
        </p:grpSp>
      </p:grpSp>
      <p:sp>
        <p:nvSpPr>
          <p:cNvPr id="43" name="TextBox 42">
            <a:extLst>
              <a:ext uri="{FF2B5EF4-FFF2-40B4-BE49-F238E27FC236}">
                <a16:creationId xmlns:a16="http://schemas.microsoft.com/office/drawing/2014/main" id="{8FFEBAD8-EE00-E14B-BC14-AAEE4CC4D297}"/>
              </a:ext>
            </a:extLst>
          </p:cNvPr>
          <p:cNvSpPr txBox="1"/>
          <p:nvPr/>
        </p:nvSpPr>
        <p:spPr>
          <a:xfrm>
            <a:off x="125299" y="544336"/>
            <a:ext cx="2948940" cy="548099"/>
          </a:xfrm>
          <a:prstGeom prst="rect">
            <a:avLst/>
          </a:prstGeom>
          <a:noFill/>
        </p:spPr>
        <p:txBody>
          <a:bodyPr wrap="square">
            <a:spAutoFit/>
          </a:bodyPr>
          <a:lstStyle/>
          <a:p>
            <a:pPr algn="ctr">
              <a:lnSpc>
                <a:spcPct val="80000"/>
              </a:lnSpc>
            </a:pPr>
            <a:r>
              <a:rPr lang="en-US" dirty="0">
                <a:latin typeface="Avenir Book" panose="02000503020000020003" pitchFamily="2" charset="0"/>
              </a:rPr>
              <a:t>Culturally Competent</a:t>
            </a:r>
          </a:p>
          <a:p>
            <a:pPr algn="ctr">
              <a:lnSpc>
                <a:spcPct val="80000"/>
              </a:lnSpc>
            </a:pPr>
            <a:r>
              <a:rPr lang="en-US" dirty="0">
                <a:latin typeface="Avenir Book" panose="02000503020000020003" pitchFamily="2" charset="0"/>
              </a:rPr>
              <a:t>Social Robot</a:t>
            </a:r>
          </a:p>
        </p:txBody>
      </p:sp>
      <p:sp>
        <p:nvSpPr>
          <p:cNvPr id="15" name="TextBox 14">
            <a:extLst>
              <a:ext uri="{FF2B5EF4-FFF2-40B4-BE49-F238E27FC236}">
                <a16:creationId xmlns:a16="http://schemas.microsoft.com/office/drawing/2014/main" id="{DD71F343-74BF-C34E-ABA5-9E6927E57E33}"/>
              </a:ext>
            </a:extLst>
          </p:cNvPr>
          <p:cNvSpPr txBox="1"/>
          <p:nvPr/>
        </p:nvSpPr>
        <p:spPr>
          <a:xfrm>
            <a:off x="-511809" y="1239082"/>
            <a:ext cx="4170218" cy="261610"/>
          </a:xfrm>
          <a:prstGeom prst="rect">
            <a:avLst/>
          </a:prstGeom>
          <a:noFill/>
        </p:spPr>
        <p:txBody>
          <a:bodyPr wrap="square" rtlCol="0">
            <a:spAutoFit/>
          </a:bodyPr>
          <a:lstStyle/>
          <a:p>
            <a:pPr algn="ctr"/>
            <a:r>
              <a:rPr lang="en-US" sz="1100" dirty="0">
                <a:solidFill>
                  <a:schemeClr val="bg1">
                    <a:lumMod val="50000"/>
                  </a:schemeClr>
                </a:solidFill>
                <a:latin typeface="Calibri" panose="020F0502020204030204" pitchFamily="34" charset="0"/>
                <a:cs typeface="Calibri" panose="020F0502020204030204" pitchFamily="34" charset="0"/>
              </a:rPr>
              <a:t>{Bruno et al, 2017}</a:t>
            </a:r>
          </a:p>
        </p:txBody>
      </p:sp>
    </p:spTree>
    <p:extLst>
      <p:ext uri="{BB962C8B-B14F-4D97-AF65-F5344CB8AC3E}">
        <p14:creationId xmlns:p14="http://schemas.microsoft.com/office/powerpoint/2010/main" val="3927814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1" name="Rounded Rectangle 50"/>
          <p:cNvSpPr/>
          <p:nvPr/>
        </p:nvSpPr>
        <p:spPr>
          <a:xfrm>
            <a:off x="5447714" y="1554855"/>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Culturally sensitive planning and action execution</a:t>
            </a:r>
            <a:br>
              <a:rPr lang="en-GB" dirty="0">
                <a:solidFill>
                  <a:schemeClr val="tx1">
                    <a:lumMod val="75000"/>
                    <a:lumOff val="25000"/>
                  </a:schemeClr>
                </a:solidFill>
                <a:effectLst>
                  <a:outerShdw blurRad="50800" dist="38100" dir="5400000" algn="t" rotWithShape="0">
                    <a:prstClr val="black">
                      <a:alpha val="10000"/>
                    </a:prstClr>
                  </a:outerShdw>
                </a:effectLst>
              </a:rPr>
            </a:b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49" name="Rounded Rectangle 48"/>
          <p:cNvSpPr/>
          <p:nvPr/>
        </p:nvSpPr>
        <p:spPr>
          <a:xfrm>
            <a:off x="5447714" y="465583"/>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 knowledge representation</a:t>
            </a: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grpSp>
        <p:nvGrpSpPr>
          <p:cNvPr id="70" name="Group 69"/>
          <p:cNvGrpSpPr/>
          <p:nvPr/>
        </p:nvGrpSpPr>
        <p:grpSpPr>
          <a:xfrm>
            <a:off x="2880488" y="71280"/>
            <a:ext cx="3248025" cy="3160398"/>
            <a:chOff x="3175" y="71279"/>
            <a:chExt cx="3248025" cy="3160398"/>
          </a:xfrm>
        </p:grpSpPr>
        <p:sp>
          <p:nvSpPr>
            <p:cNvPr id="69" name="Oval 68"/>
            <p:cNvSpPr/>
            <p:nvPr/>
          </p:nvSpPr>
          <p:spPr>
            <a:xfrm>
              <a:off x="3175" y="71279"/>
              <a:ext cx="3248025" cy="387350"/>
            </a:xfrm>
            <a:prstGeom prst="ellipse">
              <a:avLst/>
            </a:prstGeom>
            <a:gradFill flip="none" rotWithShape="1">
              <a:gsLst>
                <a:gs pos="100000">
                  <a:schemeClr val="bg1">
                    <a:lumMod val="65000"/>
                    <a:alpha val="0"/>
                  </a:schemeClr>
                </a:gs>
                <a:gs pos="23000">
                  <a:schemeClr val="bg1">
                    <a:lumMod val="6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8" name="Group 67"/>
            <p:cNvGrpSpPr/>
            <p:nvPr/>
          </p:nvGrpSpPr>
          <p:grpSpPr>
            <a:xfrm>
              <a:off x="366360" y="236516"/>
              <a:ext cx="2515164" cy="2995161"/>
              <a:chOff x="366360" y="236516"/>
              <a:chExt cx="2515164" cy="2995161"/>
            </a:xfrm>
          </p:grpSpPr>
          <p:grpSp>
            <p:nvGrpSpPr>
              <p:cNvPr id="56" name="Group 55"/>
              <p:cNvGrpSpPr/>
              <p:nvPr/>
            </p:nvGrpSpPr>
            <p:grpSpPr>
              <a:xfrm>
                <a:off x="366360" y="690239"/>
                <a:ext cx="2510183" cy="2541438"/>
                <a:chOff x="366360" y="690239"/>
                <a:chExt cx="2510183" cy="2541438"/>
              </a:xfrm>
            </p:grpSpPr>
            <p:grpSp>
              <p:nvGrpSpPr>
                <p:cNvPr id="5" name="Group 4"/>
                <p:cNvGrpSpPr/>
                <p:nvPr/>
              </p:nvGrpSpPr>
              <p:grpSpPr>
                <a:xfrm>
                  <a:off x="366360" y="1422892"/>
                  <a:ext cx="2510183" cy="1808785"/>
                  <a:chOff x="509235" y="1665336"/>
                  <a:chExt cx="2510183" cy="1808785"/>
                </a:xfrm>
              </p:grpSpPr>
              <p:grpSp>
                <p:nvGrpSpPr>
                  <p:cNvPr id="23" name="Group 22"/>
                  <p:cNvGrpSpPr/>
                  <p:nvPr/>
                </p:nvGrpSpPr>
                <p:grpSpPr>
                  <a:xfrm>
                    <a:off x="509235" y="1665336"/>
                    <a:ext cx="2510183" cy="1808785"/>
                    <a:chOff x="509235" y="1520488"/>
                    <a:chExt cx="2510183" cy="1808785"/>
                  </a:xfrm>
                </p:grpSpPr>
                <p:sp>
                  <p:nvSpPr>
                    <p:cNvPr id="24" name="Chevron 23"/>
                    <p:cNvSpPr/>
                    <p:nvPr/>
                  </p:nvSpPr>
                  <p:spPr>
                    <a:xfrm rot="5572648">
                      <a:off x="859934" y="1169789"/>
                      <a:ext cx="1808785" cy="2510183"/>
                    </a:xfrm>
                    <a:prstGeom prst="chevron">
                      <a:avLst>
                        <a:gd name="adj" fmla="val 41878"/>
                      </a:avLst>
                    </a:prstGeom>
                    <a:gradFill>
                      <a:gsLst>
                        <a:gs pos="0">
                          <a:srgbClr val="FA9706"/>
                        </a:gs>
                        <a:gs pos="100000">
                          <a:srgbClr val="FFC000"/>
                        </a:gs>
                      </a:gsLst>
                      <a:lin ang="10800000" scaled="0"/>
                    </a:gradFill>
                    <a:ln w="69850">
                      <a:gradFill flip="none" rotWithShape="1">
                        <a:gsLst>
                          <a:gs pos="30000">
                            <a:schemeClr val="bg1">
                              <a:lumMod val="95000"/>
                            </a:schemeClr>
                          </a:gs>
                          <a:gs pos="0">
                            <a:schemeClr val="bg1">
                              <a:lumMod val="75000"/>
                            </a:schemeClr>
                          </a:gs>
                          <a:gs pos="63000">
                            <a:schemeClr val="bg1">
                              <a:lumMod val="75000"/>
                            </a:schemeClr>
                          </a:gs>
                          <a:gs pos="100000">
                            <a:schemeClr val="bg1">
                              <a:lumMod val="9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26" name="Chevron 25"/>
                    <p:cNvSpPr/>
                    <p:nvPr/>
                  </p:nvSpPr>
                  <p:spPr>
                    <a:xfrm rot="5400000">
                      <a:off x="926284" y="1228838"/>
                      <a:ext cx="1681292" cy="2419266"/>
                    </a:xfrm>
                    <a:prstGeom prst="chevron">
                      <a:avLst>
                        <a:gd name="adj" fmla="val 43485"/>
                      </a:avLst>
                    </a:prstGeom>
                    <a:gradFill>
                      <a:gsLst>
                        <a:gs pos="0">
                          <a:schemeClr val="accent6">
                            <a:lumMod val="75000"/>
                          </a:schemeClr>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grpSp>
              <p:sp>
                <p:nvSpPr>
                  <p:cNvPr id="38" name="Chevron 37"/>
                  <p:cNvSpPr/>
                  <p:nvPr/>
                </p:nvSpPr>
                <p:spPr>
                  <a:xfrm rot="5400000">
                    <a:off x="935824" y="1375450"/>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2" name="Rectangle 41"/>
                  <p:cNvSpPr/>
                  <p:nvPr/>
                </p:nvSpPr>
                <p:spPr>
                  <a:xfrm>
                    <a:off x="1564224" y="2542048"/>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2</a:t>
                    </a:r>
                  </a:p>
                </p:txBody>
              </p:sp>
            </p:grpSp>
            <p:sp>
              <p:nvSpPr>
                <p:cNvPr id="30" name="Chevron 29"/>
                <p:cNvSpPr/>
                <p:nvPr/>
              </p:nvSpPr>
              <p:spPr>
                <a:xfrm rot="5400000">
                  <a:off x="1062657" y="419333"/>
                  <a:ext cx="1236838" cy="1778650"/>
                </a:xfrm>
                <a:prstGeom prst="chevron">
                  <a:avLst>
                    <a:gd name="adj" fmla="val 38739"/>
                  </a:avLst>
                </a:prstGeom>
                <a:noFill/>
                <a:ln>
                  <a:no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grpSp>
          <p:grpSp>
            <p:nvGrpSpPr>
              <p:cNvPr id="67" name="Group 66"/>
              <p:cNvGrpSpPr/>
              <p:nvPr/>
            </p:nvGrpSpPr>
            <p:grpSpPr>
              <a:xfrm>
                <a:off x="371344" y="236516"/>
                <a:ext cx="2510180" cy="1955195"/>
                <a:chOff x="2876419" y="61772"/>
                <a:chExt cx="2510180" cy="1955195"/>
              </a:xfrm>
              <a:effectLst>
                <a:outerShdw blurRad="50800" dist="38100" dir="5400000" algn="t" rotWithShape="0">
                  <a:prstClr val="black">
                    <a:alpha val="40000"/>
                  </a:prstClr>
                </a:outerShdw>
              </a:effectLst>
            </p:grpSpPr>
            <p:grpSp>
              <p:nvGrpSpPr>
                <p:cNvPr id="65" name="Group 64"/>
                <p:cNvGrpSpPr/>
                <p:nvPr/>
              </p:nvGrpSpPr>
              <p:grpSpPr>
                <a:xfrm>
                  <a:off x="2876419" y="61772"/>
                  <a:ext cx="2510180" cy="1955195"/>
                  <a:chOff x="2876419" y="61772"/>
                  <a:chExt cx="2510180" cy="1955195"/>
                </a:xfrm>
              </p:grpSpPr>
              <p:sp>
                <p:nvSpPr>
                  <p:cNvPr id="57" name="Pentagon 56"/>
                  <p:cNvSpPr/>
                  <p:nvPr/>
                </p:nvSpPr>
                <p:spPr>
                  <a:xfrm rot="5572648">
                    <a:off x="3153911" y="-215720"/>
                    <a:ext cx="1955195" cy="2510180"/>
                  </a:xfrm>
                  <a:prstGeom prst="homePlate">
                    <a:avLst>
                      <a:gd name="adj" fmla="val 38943"/>
                    </a:avLst>
                  </a:prstGeom>
                  <a:gradFill>
                    <a:gsLst>
                      <a:gs pos="0">
                        <a:srgbClr val="FCEB0A"/>
                      </a:gs>
                      <a:gs pos="100000">
                        <a:srgbClr val="FFFF00"/>
                      </a:gs>
                    </a:gsLst>
                    <a:lin ang="10800000" scaled="0"/>
                  </a:gradFill>
                  <a:ln w="69850">
                    <a:gradFill flip="none" rotWithShape="1">
                      <a:gsLst>
                        <a:gs pos="63000">
                          <a:schemeClr val="bg1">
                            <a:lumMod val="75000"/>
                          </a:schemeClr>
                        </a:gs>
                        <a:gs pos="30800">
                          <a:schemeClr val="bg1">
                            <a:lumMod val="95000"/>
                          </a:schemeClr>
                        </a:gs>
                        <a:gs pos="0">
                          <a:schemeClr val="bg1">
                            <a:lumMod val="75000"/>
                          </a:schemeClr>
                        </a:gs>
                        <a:gs pos="100000">
                          <a:schemeClr val="bg1">
                            <a:lumMod val="95000"/>
                          </a:schemeClr>
                        </a:gs>
                      </a:gsLst>
                      <a:lin ang="0" scaled="1"/>
                      <a:tileRect/>
                    </a:gradFill>
                  </a:ln>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11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62" name="Chevron 61"/>
                  <p:cNvSpPr/>
                  <p:nvPr/>
                </p:nvSpPr>
                <p:spPr>
                  <a:xfrm rot="5400000">
                    <a:off x="3300189" y="-75577"/>
                    <a:ext cx="1681292" cy="2419266"/>
                  </a:xfrm>
                  <a:prstGeom prst="chevron">
                    <a:avLst>
                      <a:gd name="adj" fmla="val 43485"/>
                    </a:avLst>
                  </a:prstGeom>
                  <a:gradFill>
                    <a:gsLst>
                      <a:gs pos="0">
                        <a:srgbClr val="FFED01"/>
                      </a:gs>
                      <a:gs pos="62000">
                        <a:srgbClr val="FFFF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64" name="Chevron 63"/>
                  <p:cNvSpPr/>
                  <p:nvPr/>
                </p:nvSpPr>
                <p:spPr>
                  <a:xfrm rot="5400000">
                    <a:off x="3305406" y="-86231"/>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F30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66" name="Rectangle 65"/>
                <p:cNvSpPr/>
                <p:nvPr/>
              </p:nvSpPr>
              <p:spPr>
                <a:xfrm>
                  <a:off x="3890209" y="650311"/>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1</a:t>
                  </a:r>
                </a:p>
              </p:txBody>
            </p:sp>
          </p:grpSp>
        </p:grpSp>
      </p:grpSp>
      <p:sp>
        <p:nvSpPr>
          <p:cNvPr id="25" name="TextBox 24">
            <a:extLst>
              <a:ext uri="{FF2B5EF4-FFF2-40B4-BE49-F238E27FC236}">
                <a16:creationId xmlns:a16="http://schemas.microsoft.com/office/drawing/2014/main" id="{C0DDFA62-79AF-E743-805E-ACC539158C72}"/>
              </a:ext>
            </a:extLst>
          </p:cNvPr>
          <p:cNvSpPr txBox="1"/>
          <p:nvPr/>
        </p:nvSpPr>
        <p:spPr>
          <a:xfrm>
            <a:off x="125299" y="544336"/>
            <a:ext cx="2948940" cy="548099"/>
          </a:xfrm>
          <a:prstGeom prst="rect">
            <a:avLst/>
          </a:prstGeom>
          <a:noFill/>
        </p:spPr>
        <p:txBody>
          <a:bodyPr wrap="square">
            <a:spAutoFit/>
          </a:bodyPr>
          <a:lstStyle/>
          <a:p>
            <a:pPr algn="ctr">
              <a:lnSpc>
                <a:spcPct val="80000"/>
              </a:lnSpc>
            </a:pPr>
            <a:r>
              <a:rPr lang="en-US" dirty="0">
                <a:latin typeface="Avenir Book" panose="02000503020000020003" pitchFamily="2" charset="0"/>
              </a:rPr>
              <a:t>Culturally Competent</a:t>
            </a:r>
          </a:p>
          <a:p>
            <a:pPr algn="ctr">
              <a:lnSpc>
                <a:spcPct val="80000"/>
              </a:lnSpc>
            </a:pPr>
            <a:r>
              <a:rPr lang="en-US" dirty="0">
                <a:latin typeface="Avenir Book" panose="02000503020000020003" pitchFamily="2" charset="0"/>
              </a:rPr>
              <a:t>Social Robot</a:t>
            </a:r>
          </a:p>
        </p:txBody>
      </p:sp>
      <p:sp>
        <p:nvSpPr>
          <p:cNvPr id="27" name="TextBox 26">
            <a:extLst>
              <a:ext uri="{FF2B5EF4-FFF2-40B4-BE49-F238E27FC236}">
                <a16:creationId xmlns:a16="http://schemas.microsoft.com/office/drawing/2014/main" id="{00826653-D315-3E4F-B0D5-54F8D745E8F8}"/>
              </a:ext>
            </a:extLst>
          </p:cNvPr>
          <p:cNvSpPr txBox="1"/>
          <p:nvPr/>
        </p:nvSpPr>
        <p:spPr>
          <a:xfrm>
            <a:off x="-511809" y="1239082"/>
            <a:ext cx="4170218" cy="261610"/>
          </a:xfrm>
          <a:prstGeom prst="rect">
            <a:avLst/>
          </a:prstGeom>
          <a:noFill/>
        </p:spPr>
        <p:txBody>
          <a:bodyPr wrap="square" rtlCol="0">
            <a:spAutoFit/>
          </a:bodyPr>
          <a:lstStyle/>
          <a:p>
            <a:pPr algn="ctr"/>
            <a:r>
              <a:rPr lang="en-US" sz="1100" dirty="0">
                <a:solidFill>
                  <a:schemeClr val="bg1">
                    <a:lumMod val="50000"/>
                  </a:schemeClr>
                </a:solidFill>
                <a:latin typeface="Calibri" panose="020F0502020204030204" pitchFamily="34" charset="0"/>
                <a:cs typeface="Calibri" panose="020F0502020204030204" pitchFamily="34" charset="0"/>
              </a:rPr>
              <a:t>{Bruno et al, 2017}</a:t>
            </a:r>
          </a:p>
        </p:txBody>
      </p:sp>
    </p:spTree>
    <p:extLst>
      <p:ext uri="{BB962C8B-B14F-4D97-AF65-F5344CB8AC3E}">
        <p14:creationId xmlns:p14="http://schemas.microsoft.com/office/powerpoint/2010/main" val="220398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2" name="Rounded Rectangle 51"/>
          <p:cNvSpPr/>
          <p:nvPr/>
        </p:nvSpPr>
        <p:spPr>
          <a:xfrm>
            <a:off x="5447714" y="2600569"/>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Culturally aware multimodal human-robot interaction</a:t>
            </a:r>
            <a:br>
              <a:rPr lang="en-GB" dirty="0">
                <a:solidFill>
                  <a:schemeClr val="tx1">
                    <a:lumMod val="75000"/>
                    <a:lumOff val="25000"/>
                  </a:schemeClr>
                </a:solidFill>
                <a:effectLst>
                  <a:outerShdw blurRad="50800" dist="38100" dir="5400000" algn="t" rotWithShape="0">
                    <a:prstClr val="black">
                      <a:alpha val="10000"/>
                    </a:prstClr>
                  </a:outerShdw>
                </a:effectLst>
              </a:rPr>
            </a:b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51" name="Rounded Rectangle 50"/>
          <p:cNvSpPr/>
          <p:nvPr/>
        </p:nvSpPr>
        <p:spPr>
          <a:xfrm>
            <a:off x="5447714" y="1554855"/>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Culturally sensitive planning and action execution</a:t>
            </a:r>
            <a:br>
              <a:rPr lang="en-GB" dirty="0">
                <a:solidFill>
                  <a:schemeClr val="tx1">
                    <a:lumMod val="75000"/>
                    <a:lumOff val="25000"/>
                  </a:schemeClr>
                </a:solidFill>
                <a:effectLst>
                  <a:outerShdw blurRad="50800" dist="38100" dir="5400000" algn="t" rotWithShape="0">
                    <a:prstClr val="black">
                      <a:alpha val="10000"/>
                    </a:prstClr>
                  </a:outerShdw>
                </a:effectLst>
              </a:rPr>
            </a:b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49" name="Rounded Rectangle 48"/>
          <p:cNvSpPr/>
          <p:nvPr/>
        </p:nvSpPr>
        <p:spPr>
          <a:xfrm>
            <a:off x="5447714" y="465583"/>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 knowledge representation</a:t>
            </a: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grpSp>
        <p:nvGrpSpPr>
          <p:cNvPr id="70" name="Group 69"/>
          <p:cNvGrpSpPr/>
          <p:nvPr/>
        </p:nvGrpSpPr>
        <p:grpSpPr>
          <a:xfrm>
            <a:off x="2880488" y="71280"/>
            <a:ext cx="3248025" cy="4197552"/>
            <a:chOff x="3175" y="71279"/>
            <a:chExt cx="3248025" cy="4197552"/>
          </a:xfrm>
        </p:grpSpPr>
        <p:sp>
          <p:nvSpPr>
            <p:cNvPr id="69" name="Oval 68"/>
            <p:cNvSpPr/>
            <p:nvPr/>
          </p:nvSpPr>
          <p:spPr>
            <a:xfrm>
              <a:off x="3175" y="71279"/>
              <a:ext cx="3248025" cy="387350"/>
            </a:xfrm>
            <a:prstGeom prst="ellipse">
              <a:avLst/>
            </a:prstGeom>
            <a:gradFill flip="none" rotWithShape="1">
              <a:gsLst>
                <a:gs pos="100000">
                  <a:schemeClr val="bg1">
                    <a:lumMod val="65000"/>
                    <a:alpha val="0"/>
                  </a:schemeClr>
                </a:gs>
                <a:gs pos="23000">
                  <a:schemeClr val="bg1">
                    <a:lumMod val="6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8" name="Group 67"/>
            <p:cNvGrpSpPr/>
            <p:nvPr/>
          </p:nvGrpSpPr>
          <p:grpSpPr>
            <a:xfrm>
              <a:off x="366360" y="236516"/>
              <a:ext cx="2515164" cy="4032315"/>
              <a:chOff x="366360" y="236516"/>
              <a:chExt cx="2515164" cy="4032315"/>
            </a:xfrm>
          </p:grpSpPr>
          <p:grpSp>
            <p:nvGrpSpPr>
              <p:cNvPr id="56" name="Group 55"/>
              <p:cNvGrpSpPr/>
              <p:nvPr/>
            </p:nvGrpSpPr>
            <p:grpSpPr>
              <a:xfrm>
                <a:off x="366360" y="690239"/>
                <a:ext cx="2510189" cy="3578592"/>
                <a:chOff x="366360" y="690239"/>
                <a:chExt cx="2510189" cy="3578592"/>
              </a:xfrm>
            </p:grpSpPr>
            <p:grpSp>
              <p:nvGrpSpPr>
                <p:cNvPr id="6" name="Group 5"/>
                <p:cNvGrpSpPr/>
                <p:nvPr/>
              </p:nvGrpSpPr>
              <p:grpSpPr>
                <a:xfrm>
                  <a:off x="366364" y="2460046"/>
                  <a:ext cx="2510185" cy="1808785"/>
                  <a:chOff x="509239" y="2702490"/>
                  <a:chExt cx="2510185" cy="1808785"/>
                </a:xfrm>
              </p:grpSpPr>
              <p:sp>
                <p:nvSpPr>
                  <p:cNvPr id="19" name="Chevron 18"/>
                  <p:cNvSpPr/>
                  <p:nvPr/>
                </p:nvSpPr>
                <p:spPr>
                  <a:xfrm rot="5572648">
                    <a:off x="859939" y="2351790"/>
                    <a:ext cx="1808785" cy="2510185"/>
                  </a:xfrm>
                  <a:prstGeom prst="chevron">
                    <a:avLst>
                      <a:gd name="adj" fmla="val 41878"/>
                    </a:avLst>
                  </a:prstGeom>
                  <a:gradFill>
                    <a:gsLst>
                      <a:gs pos="0">
                        <a:srgbClr val="C00000"/>
                      </a:gs>
                      <a:gs pos="100000">
                        <a:srgbClr val="FF0000"/>
                      </a:gs>
                    </a:gsLst>
                    <a:lin ang="10800000" scaled="0"/>
                  </a:gradFill>
                  <a:ln w="69850">
                    <a:gradFill flip="none" rotWithShape="1">
                      <a:gsLst>
                        <a:gs pos="30000">
                          <a:schemeClr val="bg1">
                            <a:lumMod val="75000"/>
                          </a:schemeClr>
                        </a:gs>
                        <a:gs pos="0">
                          <a:schemeClr val="bg1">
                            <a:lumMod val="95000"/>
                          </a:schemeClr>
                        </a:gs>
                        <a:gs pos="63000">
                          <a:schemeClr val="bg1">
                            <a:lumMod val="95000"/>
                          </a:schemeClr>
                        </a:gs>
                        <a:gs pos="100000">
                          <a:schemeClr val="bg1">
                            <a:lumMod val="7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lumMod val="50000"/>
                          </a:schemeClr>
                        </a:solidFill>
                        <a:prstDash val="solid"/>
                      </a:ln>
                      <a:solidFill>
                        <a:schemeClr val="bg1"/>
                      </a:solidFill>
                      <a:effectLst>
                        <a:outerShdw blurRad="50800" dist="38100" dir="5400000" algn="t" rotWithShape="0">
                          <a:schemeClr val="tx1">
                            <a:lumMod val="65000"/>
                            <a:lumOff val="35000"/>
                            <a:alpha val="96000"/>
                          </a:schemeClr>
                        </a:outerShdw>
                      </a:effectLst>
                      <a:latin typeface="Arial Black" pitchFamily="34" charset="0"/>
                      <a:ea typeface="Verdana" pitchFamily="34" charset="0"/>
                      <a:cs typeface="Arial" pitchFamily="34" charset="0"/>
                    </a:endParaRPr>
                  </a:p>
                </p:txBody>
              </p:sp>
              <p:sp>
                <p:nvSpPr>
                  <p:cNvPr id="21" name="Chevron 20"/>
                  <p:cNvSpPr/>
                  <p:nvPr/>
                </p:nvSpPr>
                <p:spPr>
                  <a:xfrm rot="5400000">
                    <a:off x="926284" y="2421436"/>
                    <a:ext cx="1681292" cy="2419266"/>
                  </a:xfrm>
                  <a:prstGeom prst="chevron">
                    <a:avLst>
                      <a:gd name="adj" fmla="val 43485"/>
                    </a:avLst>
                  </a:prstGeom>
                  <a:gradFill>
                    <a:gsLst>
                      <a:gs pos="0">
                        <a:srgbClr val="C00000"/>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48" name="Chevron 47"/>
                  <p:cNvSpPr/>
                  <p:nvPr/>
                </p:nvSpPr>
                <p:spPr>
                  <a:xfrm rot="5400000">
                    <a:off x="944877" y="2423856"/>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Rectangle 44"/>
                  <p:cNvSpPr/>
                  <p:nvPr/>
                </p:nvSpPr>
                <p:spPr>
                  <a:xfrm>
                    <a:off x="1553144" y="3617464"/>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3</a:t>
                    </a:r>
                  </a:p>
                </p:txBody>
              </p:sp>
            </p:grpSp>
            <p:grpSp>
              <p:nvGrpSpPr>
                <p:cNvPr id="5" name="Group 4"/>
                <p:cNvGrpSpPr/>
                <p:nvPr/>
              </p:nvGrpSpPr>
              <p:grpSpPr>
                <a:xfrm>
                  <a:off x="366360" y="1422892"/>
                  <a:ext cx="2510183" cy="1808785"/>
                  <a:chOff x="509235" y="1665336"/>
                  <a:chExt cx="2510183" cy="1808785"/>
                </a:xfrm>
              </p:grpSpPr>
              <p:grpSp>
                <p:nvGrpSpPr>
                  <p:cNvPr id="23" name="Group 22"/>
                  <p:cNvGrpSpPr/>
                  <p:nvPr/>
                </p:nvGrpSpPr>
                <p:grpSpPr>
                  <a:xfrm>
                    <a:off x="509235" y="1665336"/>
                    <a:ext cx="2510183" cy="1808785"/>
                    <a:chOff x="509235" y="1520488"/>
                    <a:chExt cx="2510183" cy="1808785"/>
                  </a:xfrm>
                </p:grpSpPr>
                <p:sp>
                  <p:nvSpPr>
                    <p:cNvPr id="24" name="Chevron 23"/>
                    <p:cNvSpPr/>
                    <p:nvPr/>
                  </p:nvSpPr>
                  <p:spPr>
                    <a:xfrm rot="5572648">
                      <a:off x="859934" y="1169789"/>
                      <a:ext cx="1808785" cy="2510183"/>
                    </a:xfrm>
                    <a:prstGeom prst="chevron">
                      <a:avLst>
                        <a:gd name="adj" fmla="val 41878"/>
                      </a:avLst>
                    </a:prstGeom>
                    <a:gradFill>
                      <a:gsLst>
                        <a:gs pos="0">
                          <a:srgbClr val="FA9706"/>
                        </a:gs>
                        <a:gs pos="100000">
                          <a:srgbClr val="FFC000"/>
                        </a:gs>
                      </a:gsLst>
                      <a:lin ang="10800000" scaled="0"/>
                    </a:gradFill>
                    <a:ln w="69850">
                      <a:gradFill flip="none" rotWithShape="1">
                        <a:gsLst>
                          <a:gs pos="30000">
                            <a:schemeClr val="bg1">
                              <a:lumMod val="95000"/>
                            </a:schemeClr>
                          </a:gs>
                          <a:gs pos="0">
                            <a:schemeClr val="bg1">
                              <a:lumMod val="75000"/>
                            </a:schemeClr>
                          </a:gs>
                          <a:gs pos="63000">
                            <a:schemeClr val="bg1">
                              <a:lumMod val="75000"/>
                            </a:schemeClr>
                          </a:gs>
                          <a:gs pos="100000">
                            <a:schemeClr val="bg1">
                              <a:lumMod val="9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26" name="Chevron 25"/>
                    <p:cNvSpPr/>
                    <p:nvPr/>
                  </p:nvSpPr>
                  <p:spPr>
                    <a:xfrm rot="5400000">
                      <a:off x="926284" y="1228838"/>
                      <a:ext cx="1681292" cy="2419266"/>
                    </a:xfrm>
                    <a:prstGeom prst="chevron">
                      <a:avLst>
                        <a:gd name="adj" fmla="val 43485"/>
                      </a:avLst>
                    </a:prstGeom>
                    <a:gradFill>
                      <a:gsLst>
                        <a:gs pos="0">
                          <a:schemeClr val="accent6">
                            <a:lumMod val="75000"/>
                          </a:schemeClr>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grpSp>
              <p:sp>
                <p:nvSpPr>
                  <p:cNvPr id="38" name="Chevron 37"/>
                  <p:cNvSpPr/>
                  <p:nvPr/>
                </p:nvSpPr>
                <p:spPr>
                  <a:xfrm rot="5400000">
                    <a:off x="935824" y="1375450"/>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2" name="Rectangle 41"/>
                  <p:cNvSpPr/>
                  <p:nvPr/>
                </p:nvSpPr>
                <p:spPr>
                  <a:xfrm>
                    <a:off x="1564224" y="2542048"/>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2</a:t>
                    </a:r>
                  </a:p>
                </p:txBody>
              </p:sp>
            </p:grpSp>
            <p:sp>
              <p:nvSpPr>
                <p:cNvPr id="30" name="Chevron 29"/>
                <p:cNvSpPr/>
                <p:nvPr/>
              </p:nvSpPr>
              <p:spPr>
                <a:xfrm rot="5400000">
                  <a:off x="1062657" y="419333"/>
                  <a:ext cx="1236838" cy="1778650"/>
                </a:xfrm>
                <a:prstGeom prst="chevron">
                  <a:avLst>
                    <a:gd name="adj" fmla="val 38739"/>
                  </a:avLst>
                </a:prstGeom>
                <a:noFill/>
                <a:ln>
                  <a:no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grpSp>
          <p:grpSp>
            <p:nvGrpSpPr>
              <p:cNvPr id="67" name="Group 66"/>
              <p:cNvGrpSpPr/>
              <p:nvPr/>
            </p:nvGrpSpPr>
            <p:grpSpPr>
              <a:xfrm>
                <a:off x="371344" y="236516"/>
                <a:ext cx="2510180" cy="1955195"/>
                <a:chOff x="2876419" y="61772"/>
                <a:chExt cx="2510180" cy="1955195"/>
              </a:xfrm>
              <a:effectLst>
                <a:outerShdw blurRad="50800" dist="38100" dir="5400000" algn="t" rotWithShape="0">
                  <a:prstClr val="black">
                    <a:alpha val="40000"/>
                  </a:prstClr>
                </a:outerShdw>
              </a:effectLst>
            </p:grpSpPr>
            <p:grpSp>
              <p:nvGrpSpPr>
                <p:cNvPr id="65" name="Group 64"/>
                <p:cNvGrpSpPr/>
                <p:nvPr/>
              </p:nvGrpSpPr>
              <p:grpSpPr>
                <a:xfrm>
                  <a:off x="2876419" y="61772"/>
                  <a:ext cx="2510180" cy="1955195"/>
                  <a:chOff x="2876419" y="61772"/>
                  <a:chExt cx="2510180" cy="1955195"/>
                </a:xfrm>
              </p:grpSpPr>
              <p:sp>
                <p:nvSpPr>
                  <p:cNvPr id="57" name="Pentagon 56"/>
                  <p:cNvSpPr/>
                  <p:nvPr/>
                </p:nvSpPr>
                <p:spPr>
                  <a:xfrm rot="5572648">
                    <a:off x="3153911" y="-215720"/>
                    <a:ext cx="1955195" cy="2510180"/>
                  </a:xfrm>
                  <a:prstGeom prst="homePlate">
                    <a:avLst>
                      <a:gd name="adj" fmla="val 38943"/>
                    </a:avLst>
                  </a:prstGeom>
                  <a:gradFill>
                    <a:gsLst>
                      <a:gs pos="0">
                        <a:srgbClr val="FCEB0A"/>
                      </a:gs>
                      <a:gs pos="100000">
                        <a:srgbClr val="FFFF00"/>
                      </a:gs>
                    </a:gsLst>
                    <a:lin ang="10800000" scaled="0"/>
                  </a:gradFill>
                  <a:ln w="69850">
                    <a:gradFill flip="none" rotWithShape="1">
                      <a:gsLst>
                        <a:gs pos="63000">
                          <a:schemeClr val="bg1">
                            <a:lumMod val="75000"/>
                          </a:schemeClr>
                        </a:gs>
                        <a:gs pos="30800">
                          <a:schemeClr val="bg1">
                            <a:lumMod val="95000"/>
                          </a:schemeClr>
                        </a:gs>
                        <a:gs pos="0">
                          <a:schemeClr val="bg1">
                            <a:lumMod val="75000"/>
                          </a:schemeClr>
                        </a:gs>
                        <a:gs pos="100000">
                          <a:schemeClr val="bg1">
                            <a:lumMod val="95000"/>
                          </a:schemeClr>
                        </a:gs>
                      </a:gsLst>
                      <a:lin ang="0" scaled="1"/>
                      <a:tileRect/>
                    </a:gradFill>
                  </a:ln>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11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62" name="Chevron 61"/>
                  <p:cNvSpPr/>
                  <p:nvPr/>
                </p:nvSpPr>
                <p:spPr>
                  <a:xfrm rot="5400000">
                    <a:off x="3300189" y="-75577"/>
                    <a:ext cx="1681292" cy="2419266"/>
                  </a:xfrm>
                  <a:prstGeom prst="chevron">
                    <a:avLst>
                      <a:gd name="adj" fmla="val 43485"/>
                    </a:avLst>
                  </a:prstGeom>
                  <a:gradFill>
                    <a:gsLst>
                      <a:gs pos="0">
                        <a:srgbClr val="FFED01"/>
                      </a:gs>
                      <a:gs pos="62000">
                        <a:srgbClr val="FFFF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64" name="Chevron 63"/>
                  <p:cNvSpPr/>
                  <p:nvPr/>
                </p:nvSpPr>
                <p:spPr>
                  <a:xfrm rot="5400000">
                    <a:off x="3305406" y="-86231"/>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F30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66" name="Rectangle 65"/>
                <p:cNvSpPr/>
                <p:nvPr/>
              </p:nvSpPr>
              <p:spPr>
                <a:xfrm>
                  <a:off x="3890209" y="650311"/>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1</a:t>
                  </a:r>
                </a:p>
              </p:txBody>
            </p:sp>
          </p:grpSp>
        </p:grpSp>
      </p:grpSp>
      <p:sp>
        <p:nvSpPr>
          <p:cNvPr id="29" name="TextBox 28">
            <a:extLst>
              <a:ext uri="{FF2B5EF4-FFF2-40B4-BE49-F238E27FC236}">
                <a16:creationId xmlns:a16="http://schemas.microsoft.com/office/drawing/2014/main" id="{0ED1F6B8-4015-6B4D-A64F-9E5A152BD659}"/>
              </a:ext>
            </a:extLst>
          </p:cNvPr>
          <p:cNvSpPr txBox="1"/>
          <p:nvPr/>
        </p:nvSpPr>
        <p:spPr>
          <a:xfrm>
            <a:off x="125299" y="544336"/>
            <a:ext cx="2948940" cy="548099"/>
          </a:xfrm>
          <a:prstGeom prst="rect">
            <a:avLst/>
          </a:prstGeom>
          <a:noFill/>
        </p:spPr>
        <p:txBody>
          <a:bodyPr wrap="square">
            <a:spAutoFit/>
          </a:bodyPr>
          <a:lstStyle/>
          <a:p>
            <a:pPr algn="ctr">
              <a:lnSpc>
                <a:spcPct val="80000"/>
              </a:lnSpc>
            </a:pPr>
            <a:r>
              <a:rPr lang="en-US" dirty="0">
                <a:latin typeface="Avenir Book" panose="02000503020000020003" pitchFamily="2" charset="0"/>
              </a:rPr>
              <a:t>Culturally Competent</a:t>
            </a:r>
          </a:p>
          <a:p>
            <a:pPr algn="ctr">
              <a:lnSpc>
                <a:spcPct val="80000"/>
              </a:lnSpc>
            </a:pPr>
            <a:r>
              <a:rPr lang="en-US" dirty="0">
                <a:latin typeface="Avenir Book" panose="02000503020000020003" pitchFamily="2" charset="0"/>
              </a:rPr>
              <a:t>Social Robot</a:t>
            </a:r>
          </a:p>
        </p:txBody>
      </p:sp>
      <p:sp>
        <p:nvSpPr>
          <p:cNvPr id="31" name="TextBox 30">
            <a:extLst>
              <a:ext uri="{FF2B5EF4-FFF2-40B4-BE49-F238E27FC236}">
                <a16:creationId xmlns:a16="http://schemas.microsoft.com/office/drawing/2014/main" id="{27B16B72-A5F7-554D-B1FD-9FEFD8CFC6E5}"/>
              </a:ext>
            </a:extLst>
          </p:cNvPr>
          <p:cNvSpPr txBox="1"/>
          <p:nvPr/>
        </p:nvSpPr>
        <p:spPr>
          <a:xfrm>
            <a:off x="-511809" y="1239082"/>
            <a:ext cx="4170218" cy="261610"/>
          </a:xfrm>
          <a:prstGeom prst="rect">
            <a:avLst/>
          </a:prstGeom>
          <a:noFill/>
        </p:spPr>
        <p:txBody>
          <a:bodyPr wrap="square" rtlCol="0">
            <a:spAutoFit/>
          </a:bodyPr>
          <a:lstStyle/>
          <a:p>
            <a:pPr algn="ctr"/>
            <a:r>
              <a:rPr lang="en-US" sz="1100" dirty="0">
                <a:solidFill>
                  <a:schemeClr val="bg1">
                    <a:lumMod val="50000"/>
                  </a:schemeClr>
                </a:solidFill>
                <a:latin typeface="Calibri" panose="020F0502020204030204" pitchFamily="34" charset="0"/>
                <a:cs typeface="Calibri" panose="020F0502020204030204" pitchFamily="34" charset="0"/>
              </a:rPr>
              <a:t>{Bruno et al, 2017}</a:t>
            </a:r>
          </a:p>
        </p:txBody>
      </p:sp>
    </p:spTree>
    <p:extLst>
      <p:ext uri="{BB962C8B-B14F-4D97-AF65-F5344CB8AC3E}">
        <p14:creationId xmlns:p14="http://schemas.microsoft.com/office/powerpoint/2010/main" val="1598945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2" name="Rounded Rectangle 51"/>
          <p:cNvSpPr/>
          <p:nvPr/>
        </p:nvSpPr>
        <p:spPr>
          <a:xfrm>
            <a:off x="5447714" y="2600569"/>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Culturally aware multimodal human-robot interaction</a:t>
            </a: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51" name="Rounded Rectangle 50"/>
          <p:cNvSpPr/>
          <p:nvPr/>
        </p:nvSpPr>
        <p:spPr>
          <a:xfrm>
            <a:off x="5447714" y="1554855"/>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Culturally sensitive planning and action execution</a:t>
            </a:r>
            <a:br>
              <a:rPr lang="en-GB" dirty="0">
                <a:solidFill>
                  <a:schemeClr val="tx1">
                    <a:lumMod val="75000"/>
                    <a:lumOff val="25000"/>
                  </a:schemeClr>
                </a:solidFill>
                <a:effectLst>
                  <a:outerShdw blurRad="50800" dist="38100" dir="5400000" algn="t" rotWithShape="0">
                    <a:prstClr val="black">
                      <a:alpha val="10000"/>
                    </a:prstClr>
                  </a:outerShdw>
                </a:effectLst>
              </a:rPr>
            </a:b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49" name="Rounded Rectangle 48"/>
          <p:cNvSpPr/>
          <p:nvPr/>
        </p:nvSpPr>
        <p:spPr>
          <a:xfrm>
            <a:off x="5447714" y="465583"/>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 knowledge representation</a:t>
            </a: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53" name="Rounded Rectangle 52"/>
          <p:cNvSpPr/>
          <p:nvPr/>
        </p:nvSpPr>
        <p:spPr>
          <a:xfrm>
            <a:off x="5447714" y="3696405"/>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Culture-aware human emotion recognition</a:t>
            </a:r>
            <a:br>
              <a:rPr lang="en-GB" dirty="0">
                <a:solidFill>
                  <a:schemeClr val="tx1">
                    <a:lumMod val="75000"/>
                    <a:lumOff val="25000"/>
                  </a:schemeClr>
                </a:solidFill>
                <a:effectLst>
                  <a:outerShdw blurRad="50800" dist="38100" dir="5400000" algn="t" rotWithShape="0">
                    <a:prstClr val="black">
                      <a:alpha val="10000"/>
                    </a:prstClr>
                  </a:outerShdw>
                </a:effectLst>
              </a:rPr>
            </a:br>
            <a:endParaRPr lang="en-US" dirty="0">
              <a:solidFill>
                <a:schemeClr val="tx1"/>
              </a:solidFill>
              <a:effectLst>
                <a:outerShdw blurRad="50800" dist="38100" dir="5400000" algn="t" rotWithShape="0">
                  <a:prstClr val="black">
                    <a:alpha val="10000"/>
                  </a:prstClr>
                </a:outerShdw>
              </a:effectLst>
            </a:endParaRPr>
          </a:p>
        </p:txBody>
      </p:sp>
      <p:grpSp>
        <p:nvGrpSpPr>
          <p:cNvPr id="70" name="Group 69"/>
          <p:cNvGrpSpPr/>
          <p:nvPr/>
        </p:nvGrpSpPr>
        <p:grpSpPr>
          <a:xfrm>
            <a:off x="2880488" y="71280"/>
            <a:ext cx="3248025" cy="5245497"/>
            <a:chOff x="3175" y="71279"/>
            <a:chExt cx="3248025" cy="5245497"/>
          </a:xfrm>
        </p:grpSpPr>
        <p:sp>
          <p:nvSpPr>
            <p:cNvPr id="69" name="Oval 68"/>
            <p:cNvSpPr/>
            <p:nvPr/>
          </p:nvSpPr>
          <p:spPr>
            <a:xfrm>
              <a:off x="3175" y="71279"/>
              <a:ext cx="3248025" cy="387350"/>
            </a:xfrm>
            <a:prstGeom prst="ellipse">
              <a:avLst/>
            </a:prstGeom>
            <a:gradFill flip="none" rotWithShape="1">
              <a:gsLst>
                <a:gs pos="100000">
                  <a:schemeClr val="bg1">
                    <a:lumMod val="65000"/>
                    <a:alpha val="0"/>
                  </a:schemeClr>
                </a:gs>
                <a:gs pos="23000">
                  <a:schemeClr val="bg1">
                    <a:lumMod val="6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8" name="Group 67"/>
            <p:cNvGrpSpPr/>
            <p:nvPr/>
          </p:nvGrpSpPr>
          <p:grpSpPr>
            <a:xfrm>
              <a:off x="366360" y="236516"/>
              <a:ext cx="2515164" cy="5080260"/>
              <a:chOff x="366360" y="236516"/>
              <a:chExt cx="2515164" cy="5080260"/>
            </a:xfrm>
          </p:grpSpPr>
          <p:grpSp>
            <p:nvGrpSpPr>
              <p:cNvPr id="56" name="Group 55"/>
              <p:cNvGrpSpPr/>
              <p:nvPr/>
            </p:nvGrpSpPr>
            <p:grpSpPr>
              <a:xfrm>
                <a:off x="366360" y="690239"/>
                <a:ext cx="2510189" cy="4626537"/>
                <a:chOff x="366360" y="690239"/>
                <a:chExt cx="2510189" cy="4626537"/>
              </a:xfrm>
            </p:grpSpPr>
            <p:grpSp>
              <p:nvGrpSpPr>
                <p:cNvPr id="7" name="Group 6"/>
                <p:cNvGrpSpPr/>
                <p:nvPr/>
              </p:nvGrpSpPr>
              <p:grpSpPr>
                <a:xfrm>
                  <a:off x="366361" y="3507991"/>
                  <a:ext cx="2510182" cy="1808785"/>
                  <a:chOff x="509236" y="3750435"/>
                  <a:chExt cx="2510182" cy="1808785"/>
                </a:xfrm>
              </p:grpSpPr>
              <p:sp>
                <p:nvSpPr>
                  <p:cNvPr id="16" name="Chevron 15"/>
                  <p:cNvSpPr/>
                  <p:nvPr/>
                </p:nvSpPr>
                <p:spPr>
                  <a:xfrm rot="5572648">
                    <a:off x="859934" y="3399737"/>
                    <a:ext cx="1808785" cy="2510182"/>
                  </a:xfrm>
                  <a:prstGeom prst="chevron">
                    <a:avLst>
                      <a:gd name="adj" fmla="val 41878"/>
                    </a:avLst>
                  </a:prstGeom>
                  <a:gradFill>
                    <a:gsLst>
                      <a:gs pos="0">
                        <a:srgbClr val="037303"/>
                      </a:gs>
                      <a:gs pos="100000">
                        <a:srgbClr val="05BA05"/>
                      </a:gs>
                    </a:gsLst>
                    <a:lin ang="10800000" scaled="0"/>
                  </a:gradFill>
                  <a:ln w="69850">
                    <a:gradFill flip="none" rotWithShape="1">
                      <a:gsLst>
                        <a:gs pos="30000">
                          <a:schemeClr val="bg1">
                            <a:lumMod val="95000"/>
                          </a:schemeClr>
                        </a:gs>
                        <a:gs pos="0">
                          <a:schemeClr val="bg1">
                            <a:lumMod val="75000"/>
                          </a:schemeClr>
                        </a:gs>
                        <a:gs pos="63000">
                          <a:schemeClr val="bg1">
                            <a:lumMod val="75000"/>
                          </a:schemeClr>
                        </a:gs>
                        <a:gs pos="100000">
                          <a:schemeClr val="bg1">
                            <a:lumMod val="9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17" name="Chevron 16"/>
                  <p:cNvSpPr/>
                  <p:nvPr/>
                </p:nvSpPr>
                <p:spPr>
                  <a:xfrm rot="5400000">
                    <a:off x="932634" y="3462836"/>
                    <a:ext cx="1681292" cy="2419266"/>
                  </a:xfrm>
                  <a:prstGeom prst="chevron">
                    <a:avLst>
                      <a:gd name="adj" fmla="val 43485"/>
                    </a:avLst>
                  </a:prstGeom>
                  <a:gradFill>
                    <a:gsLst>
                      <a:gs pos="0">
                        <a:srgbClr val="037303"/>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46" name="Chevron 45"/>
                  <p:cNvSpPr/>
                  <p:nvPr/>
                </p:nvSpPr>
                <p:spPr>
                  <a:xfrm rot="5400000">
                    <a:off x="933764" y="3471704"/>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92D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ectangle 17"/>
                  <p:cNvSpPr/>
                  <p:nvPr/>
                </p:nvSpPr>
                <p:spPr>
                  <a:xfrm>
                    <a:off x="1544091" y="4630288"/>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4</a:t>
                    </a:r>
                  </a:p>
                </p:txBody>
              </p:sp>
            </p:grpSp>
            <p:grpSp>
              <p:nvGrpSpPr>
                <p:cNvPr id="6" name="Group 5"/>
                <p:cNvGrpSpPr/>
                <p:nvPr/>
              </p:nvGrpSpPr>
              <p:grpSpPr>
                <a:xfrm>
                  <a:off x="366364" y="2460046"/>
                  <a:ext cx="2510185" cy="1808785"/>
                  <a:chOff x="509239" y="2702490"/>
                  <a:chExt cx="2510185" cy="1808785"/>
                </a:xfrm>
              </p:grpSpPr>
              <p:sp>
                <p:nvSpPr>
                  <p:cNvPr id="19" name="Chevron 18"/>
                  <p:cNvSpPr/>
                  <p:nvPr/>
                </p:nvSpPr>
                <p:spPr>
                  <a:xfrm rot="5572648">
                    <a:off x="859939" y="2351790"/>
                    <a:ext cx="1808785" cy="2510185"/>
                  </a:xfrm>
                  <a:prstGeom prst="chevron">
                    <a:avLst>
                      <a:gd name="adj" fmla="val 41878"/>
                    </a:avLst>
                  </a:prstGeom>
                  <a:gradFill>
                    <a:gsLst>
                      <a:gs pos="0">
                        <a:srgbClr val="C00000"/>
                      </a:gs>
                      <a:gs pos="100000">
                        <a:srgbClr val="FF0000"/>
                      </a:gs>
                    </a:gsLst>
                    <a:lin ang="10800000" scaled="0"/>
                  </a:gradFill>
                  <a:ln w="69850">
                    <a:gradFill flip="none" rotWithShape="1">
                      <a:gsLst>
                        <a:gs pos="30000">
                          <a:schemeClr val="bg1">
                            <a:lumMod val="75000"/>
                          </a:schemeClr>
                        </a:gs>
                        <a:gs pos="0">
                          <a:schemeClr val="bg1">
                            <a:lumMod val="95000"/>
                          </a:schemeClr>
                        </a:gs>
                        <a:gs pos="63000">
                          <a:schemeClr val="bg1">
                            <a:lumMod val="95000"/>
                          </a:schemeClr>
                        </a:gs>
                        <a:gs pos="100000">
                          <a:schemeClr val="bg1">
                            <a:lumMod val="7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lumMod val="50000"/>
                          </a:schemeClr>
                        </a:solidFill>
                        <a:prstDash val="solid"/>
                      </a:ln>
                      <a:solidFill>
                        <a:schemeClr val="bg1"/>
                      </a:solidFill>
                      <a:effectLst>
                        <a:outerShdw blurRad="50800" dist="38100" dir="5400000" algn="t" rotWithShape="0">
                          <a:schemeClr val="tx1">
                            <a:lumMod val="65000"/>
                            <a:lumOff val="35000"/>
                            <a:alpha val="96000"/>
                          </a:schemeClr>
                        </a:outerShdw>
                      </a:effectLst>
                      <a:latin typeface="Arial Black" pitchFamily="34" charset="0"/>
                      <a:ea typeface="Verdana" pitchFamily="34" charset="0"/>
                      <a:cs typeface="Arial" pitchFamily="34" charset="0"/>
                    </a:endParaRPr>
                  </a:p>
                </p:txBody>
              </p:sp>
              <p:sp>
                <p:nvSpPr>
                  <p:cNvPr id="21" name="Chevron 20"/>
                  <p:cNvSpPr/>
                  <p:nvPr/>
                </p:nvSpPr>
                <p:spPr>
                  <a:xfrm rot="5400000">
                    <a:off x="926284" y="2421436"/>
                    <a:ext cx="1681292" cy="2419266"/>
                  </a:xfrm>
                  <a:prstGeom prst="chevron">
                    <a:avLst>
                      <a:gd name="adj" fmla="val 43485"/>
                    </a:avLst>
                  </a:prstGeom>
                  <a:gradFill>
                    <a:gsLst>
                      <a:gs pos="0">
                        <a:srgbClr val="C00000"/>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48" name="Chevron 47"/>
                  <p:cNvSpPr/>
                  <p:nvPr/>
                </p:nvSpPr>
                <p:spPr>
                  <a:xfrm rot="5400000">
                    <a:off x="944877" y="2423856"/>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Rectangle 44"/>
                  <p:cNvSpPr/>
                  <p:nvPr/>
                </p:nvSpPr>
                <p:spPr>
                  <a:xfrm>
                    <a:off x="1553144" y="3617464"/>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3</a:t>
                    </a:r>
                  </a:p>
                </p:txBody>
              </p:sp>
            </p:grpSp>
            <p:grpSp>
              <p:nvGrpSpPr>
                <p:cNvPr id="5" name="Group 4"/>
                <p:cNvGrpSpPr/>
                <p:nvPr/>
              </p:nvGrpSpPr>
              <p:grpSpPr>
                <a:xfrm>
                  <a:off x="366360" y="1422892"/>
                  <a:ext cx="2510183" cy="1808785"/>
                  <a:chOff x="509235" y="1665336"/>
                  <a:chExt cx="2510183" cy="1808785"/>
                </a:xfrm>
              </p:grpSpPr>
              <p:grpSp>
                <p:nvGrpSpPr>
                  <p:cNvPr id="23" name="Group 22"/>
                  <p:cNvGrpSpPr/>
                  <p:nvPr/>
                </p:nvGrpSpPr>
                <p:grpSpPr>
                  <a:xfrm>
                    <a:off x="509235" y="1665336"/>
                    <a:ext cx="2510183" cy="1808785"/>
                    <a:chOff x="509235" y="1520488"/>
                    <a:chExt cx="2510183" cy="1808785"/>
                  </a:xfrm>
                </p:grpSpPr>
                <p:sp>
                  <p:nvSpPr>
                    <p:cNvPr id="24" name="Chevron 23"/>
                    <p:cNvSpPr/>
                    <p:nvPr/>
                  </p:nvSpPr>
                  <p:spPr>
                    <a:xfrm rot="5572648">
                      <a:off x="859934" y="1169789"/>
                      <a:ext cx="1808785" cy="2510183"/>
                    </a:xfrm>
                    <a:prstGeom prst="chevron">
                      <a:avLst>
                        <a:gd name="adj" fmla="val 41878"/>
                      </a:avLst>
                    </a:prstGeom>
                    <a:gradFill>
                      <a:gsLst>
                        <a:gs pos="0">
                          <a:srgbClr val="FA9706"/>
                        </a:gs>
                        <a:gs pos="100000">
                          <a:srgbClr val="FFC000"/>
                        </a:gs>
                      </a:gsLst>
                      <a:lin ang="10800000" scaled="0"/>
                    </a:gradFill>
                    <a:ln w="69850">
                      <a:gradFill flip="none" rotWithShape="1">
                        <a:gsLst>
                          <a:gs pos="30000">
                            <a:schemeClr val="bg1">
                              <a:lumMod val="95000"/>
                            </a:schemeClr>
                          </a:gs>
                          <a:gs pos="0">
                            <a:schemeClr val="bg1">
                              <a:lumMod val="75000"/>
                            </a:schemeClr>
                          </a:gs>
                          <a:gs pos="63000">
                            <a:schemeClr val="bg1">
                              <a:lumMod val="75000"/>
                            </a:schemeClr>
                          </a:gs>
                          <a:gs pos="100000">
                            <a:schemeClr val="bg1">
                              <a:lumMod val="9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26" name="Chevron 25"/>
                    <p:cNvSpPr/>
                    <p:nvPr/>
                  </p:nvSpPr>
                  <p:spPr>
                    <a:xfrm rot="5400000">
                      <a:off x="926284" y="1228838"/>
                      <a:ext cx="1681292" cy="2419266"/>
                    </a:xfrm>
                    <a:prstGeom prst="chevron">
                      <a:avLst>
                        <a:gd name="adj" fmla="val 43485"/>
                      </a:avLst>
                    </a:prstGeom>
                    <a:gradFill>
                      <a:gsLst>
                        <a:gs pos="0">
                          <a:schemeClr val="accent6">
                            <a:lumMod val="75000"/>
                          </a:schemeClr>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grpSp>
              <p:sp>
                <p:nvSpPr>
                  <p:cNvPr id="38" name="Chevron 37"/>
                  <p:cNvSpPr/>
                  <p:nvPr/>
                </p:nvSpPr>
                <p:spPr>
                  <a:xfrm rot="5400000">
                    <a:off x="935824" y="1375450"/>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2" name="Rectangle 41"/>
                  <p:cNvSpPr/>
                  <p:nvPr/>
                </p:nvSpPr>
                <p:spPr>
                  <a:xfrm>
                    <a:off x="1564224" y="2542048"/>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2</a:t>
                    </a:r>
                  </a:p>
                </p:txBody>
              </p:sp>
            </p:grpSp>
            <p:sp>
              <p:nvSpPr>
                <p:cNvPr id="30" name="Chevron 29"/>
                <p:cNvSpPr/>
                <p:nvPr/>
              </p:nvSpPr>
              <p:spPr>
                <a:xfrm rot="5400000">
                  <a:off x="1062657" y="419333"/>
                  <a:ext cx="1236838" cy="1778650"/>
                </a:xfrm>
                <a:prstGeom prst="chevron">
                  <a:avLst>
                    <a:gd name="adj" fmla="val 38739"/>
                  </a:avLst>
                </a:prstGeom>
                <a:noFill/>
                <a:ln>
                  <a:no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grpSp>
          <p:grpSp>
            <p:nvGrpSpPr>
              <p:cNvPr id="67" name="Group 66"/>
              <p:cNvGrpSpPr/>
              <p:nvPr/>
            </p:nvGrpSpPr>
            <p:grpSpPr>
              <a:xfrm>
                <a:off x="371344" y="236516"/>
                <a:ext cx="2510180" cy="1955195"/>
                <a:chOff x="2876419" y="61772"/>
                <a:chExt cx="2510180" cy="1955195"/>
              </a:xfrm>
              <a:effectLst>
                <a:outerShdw blurRad="50800" dist="38100" dir="5400000" algn="t" rotWithShape="0">
                  <a:prstClr val="black">
                    <a:alpha val="40000"/>
                  </a:prstClr>
                </a:outerShdw>
              </a:effectLst>
            </p:grpSpPr>
            <p:grpSp>
              <p:nvGrpSpPr>
                <p:cNvPr id="65" name="Group 64"/>
                <p:cNvGrpSpPr/>
                <p:nvPr/>
              </p:nvGrpSpPr>
              <p:grpSpPr>
                <a:xfrm>
                  <a:off x="2876419" y="61772"/>
                  <a:ext cx="2510180" cy="1955195"/>
                  <a:chOff x="2876419" y="61772"/>
                  <a:chExt cx="2510180" cy="1955195"/>
                </a:xfrm>
              </p:grpSpPr>
              <p:sp>
                <p:nvSpPr>
                  <p:cNvPr id="57" name="Pentagon 56"/>
                  <p:cNvSpPr/>
                  <p:nvPr/>
                </p:nvSpPr>
                <p:spPr>
                  <a:xfrm rot="5572648">
                    <a:off x="3153911" y="-215720"/>
                    <a:ext cx="1955195" cy="2510180"/>
                  </a:xfrm>
                  <a:prstGeom prst="homePlate">
                    <a:avLst>
                      <a:gd name="adj" fmla="val 38943"/>
                    </a:avLst>
                  </a:prstGeom>
                  <a:gradFill>
                    <a:gsLst>
                      <a:gs pos="0">
                        <a:srgbClr val="FCEB0A"/>
                      </a:gs>
                      <a:gs pos="100000">
                        <a:srgbClr val="FFFF00"/>
                      </a:gs>
                    </a:gsLst>
                    <a:lin ang="10800000" scaled="0"/>
                  </a:gradFill>
                  <a:ln w="69850">
                    <a:gradFill flip="none" rotWithShape="1">
                      <a:gsLst>
                        <a:gs pos="63000">
                          <a:schemeClr val="bg1">
                            <a:lumMod val="75000"/>
                          </a:schemeClr>
                        </a:gs>
                        <a:gs pos="30800">
                          <a:schemeClr val="bg1">
                            <a:lumMod val="95000"/>
                          </a:schemeClr>
                        </a:gs>
                        <a:gs pos="0">
                          <a:schemeClr val="bg1">
                            <a:lumMod val="75000"/>
                          </a:schemeClr>
                        </a:gs>
                        <a:gs pos="100000">
                          <a:schemeClr val="bg1">
                            <a:lumMod val="95000"/>
                          </a:schemeClr>
                        </a:gs>
                      </a:gsLst>
                      <a:lin ang="0" scaled="1"/>
                      <a:tileRect/>
                    </a:gradFill>
                  </a:ln>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11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62" name="Chevron 61"/>
                  <p:cNvSpPr/>
                  <p:nvPr/>
                </p:nvSpPr>
                <p:spPr>
                  <a:xfrm rot="5400000">
                    <a:off x="3300189" y="-75577"/>
                    <a:ext cx="1681292" cy="2419266"/>
                  </a:xfrm>
                  <a:prstGeom prst="chevron">
                    <a:avLst>
                      <a:gd name="adj" fmla="val 43485"/>
                    </a:avLst>
                  </a:prstGeom>
                  <a:gradFill>
                    <a:gsLst>
                      <a:gs pos="0">
                        <a:srgbClr val="FFED01"/>
                      </a:gs>
                      <a:gs pos="62000">
                        <a:srgbClr val="FFFF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64" name="Chevron 63"/>
                  <p:cNvSpPr/>
                  <p:nvPr/>
                </p:nvSpPr>
                <p:spPr>
                  <a:xfrm rot="5400000">
                    <a:off x="3305406" y="-86231"/>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F30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66" name="Rectangle 65"/>
                <p:cNvSpPr/>
                <p:nvPr/>
              </p:nvSpPr>
              <p:spPr>
                <a:xfrm>
                  <a:off x="3890209" y="650311"/>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1</a:t>
                  </a:r>
                </a:p>
              </p:txBody>
            </p:sp>
          </p:grpSp>
        </p:grpSp>
      </p:grpSp>
      <p:sp>
        <p:nvSpPr>
          <p:cNvPr id="35" name="TextBox 34">
            <a:extLst>
              <a:ext uri="{FF2B5EF4-FFF2-40B4-BE49-F238E27FC236}">
                <a16:creationId xmlns:a16="http://schemas.microsoft.com/office/drawing/2014/main" id="{58C6FC3F-3D0B-4345-B37B-D2A1877B6E1F}"/>
              </a:ext>
            </a:extLst>
          </p:cNvPr>
          <p:cNvSpPr txBox="1"/>
          <p:nvPr/>
        </p:nvSpPr>
        <p:spPr>
          <a:xfrm>
            <a:off x="125299" y="544336"/>
            <a:ext cx="2948940" cy="548099"/>
          </a:xfrm>
          <a:prstGeom prst="rect">
            <a:avLst/>
          </a:prstGeom>
          <a:noFill/>
        </p:spPr>
        <p:txBody>
          <a:bodyPr wrap="square">
            <a:spAutoFit/>
          </a:bodyPr>
          <a:lstStyle/>
          <a:p>
            <a:pPr algn="ctr">
              <a:lnSpc>
                <a:spcPct val="80000"/>
              </a:lnSpc>
            </a:pPr>
            <a:r>
              <a:rPr lang="en-US" dirty="0">
                <a:latin typeface="Avenir Book" panose="02000503020000020003" pitchFamily="2" charset="0"/>
              </a:rPr>
              <a:t>Culturally Competent</a:t>
            </a:r>
          </a:p>
          <a:p>
            <a:pPr algn="ctr">
              <a:lnSpc>
                <a:spcPct val="80000"/>
              </a:lnSpc>
            </a:pPr>
            <a:r>
              <a:rPr lang="en-US" dirty="0">
                <a:latin typeface="Avenir Book" panose="02000503020000020003" pitchFamily="2" charset="0"/>
              </a:rPr>
              <a:t>Social Robot</a:t>
            </a:r>
          </a:p>
        </p:txBody>
      </p:sp>
      <p:sp>
        <p:nvSpPr>
          <p:cNvPr id="36" name="TextBox 35">
            <a:extLst>
              <a:ext uri="{FF2B5EF4-FFF2-40B4-BE49-F238E27FC236}">
                <a16:creationId xmlns:a16="http://schemas.microsoft.com/office/drawing/2014/main" id="{C85AF1BE-F110-F545-B586-F7DAA7279D2E}"/>
              </a:ext>
            </a:extLst>
          </p:cNvPr>
          <p:cNvSpPr txBox="1"/>
          <p:nvPr/>
        </p:nvSpPr>
        <p:spPr>
          <a:xfrm>
            <a:off x="-511809" y="1239082"/>
            <a:ext cx="4170218" cy="261610"/>
          </a:xfrm>
          <a:prstGeom prst="rect">
            <a:avLst/>
          </a:prstGeom>
          <a:noFill/>
        </p:spPr>
        <p:txBody>
          <a:bodyPr wrap="square" rtlCol="0">
            <a:spAutoFit/>
          </a:bodyPr>
          <a:lstStyle/>
          <a:p>
            <a:pPr algn="ctr"/>
            <a:r>
              <a:rPr lang="en-US" sz="1100" dirty="0">
                <a:solidFill>
                  <a:schemeClr val="bg1">
                    <a:lumMod val="50000"/>
                  </a:schemeClr>
                </a:solidFill>
                <a:latin typeface="Calibri" panose="020F0502020204030204" pitchFamily="34" charset="0"/>
                <a:cs typeface="Calibri" panose="020F0502020204030204" pitchFamily="34" charset="0"/>
              </a:rPr>
              <a:t>{Bruno et al, 2017}</a:t>
            </a:r>
          </a:p>
        </p:txBody>
      </p:sp>
    </p:spTree>
    <p:extLst>
      <p:ext uri="{BB962C8B-B14F-4D97-AF65-F5344CB8AC3E}">
        <p14:creationId xmlns:p14="http://schemas.microsoft.com/office/powerpoint/2010/main" val="3084118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52" name="Rounded Rectangle 51"/>
          <p:cNvSpPr/>
          <p:nvPr/>
        </p:nvSpPr>
        <p:spPr>
          <a:xfrm>
            <a:off x="5447714" y="2600569"/>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Culturally aware multimodal human-robot interaction</a:t>
            </a: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51" name="Rounded Rectangle 50"/>
          <p:cNvSpPr/>
          <p:nvPr/>
        </p:nvSpPr>
        <p:spPr>
          <a:xfrm>
            <a:off x="5447714" y="1554855"/>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Culturally sensitive planning and action execution</a:t>
            </a:r>
            <a:br>
              <a:rPr lang="en-GB" dirty="0">
                <a:solidFill>
                  <a:schemeClr val="tx1">
                    <a:lumMod val="75000"/>
                    <a:lumOff val="25000"/>
                  </a:schemeClr>
                </a:solidFill>
                <a:effectLst>
                  <a:outerShdw blurRad="50800" dist="38100" dir="5400000" algn="t" rotWithShape="0">
                    <a:prstClr val="black">
                      <a:alpha val="10000"/>
                    </a:prstClr>
                  </a:outerShdw>
                </a:effectLst>
              </a:rPr>
            </a:b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49" name="Rounded Rectangle 48"/>
          <p:cNvSpPr/>
          <p:nvPr/>
        </p:nvSpPr>
        <p:spPr>
          <a:xfrm>
            <a:off x="5447714" y="465583"/>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Cultural knowledge representation</a:t>
            </a:r>
            <a:endParaRPr lang="en-GB" dirty="0">
              <a:solidFill>
                <a:schemeClr val="tx1">
                  <a:lumMod val="75000"/>
                  <a:lumOff val="25000"/>
                </a:schemeClr>
              </a:solidFill>
              <a:effectLst>
                <a:outerShdw blurRad="50800" dist="38100" dir="5400000" algn="t" rotWithShape="0">
                  <a:prstClr val="black">
                    <a:alpha val="10000"/>
                  </a:prstClr>
                </a:outerShdw>
              </a:effectLst>
            </a:endParaRPr>
          </a:p>
        </p:txBody>
      </p:sp>
      <p:sp>
        <p:nvSpPr>
          <p:cNvPr id="53" name="Rounded Rectangle 52"/>
          <p:cNvSpPr/>
          <p:nvPr/>
        </p:nvSpPr>
        <p:spPr>
          <a:xfrm>
            <a:off x="5447714" y="3696405"/>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Culture-aware human emotion recognition</a:t>
            </a:r>
            <a:br>
              <a:rPr lang="en-GB" dirty="0">
                <a:solidFill>
                  <a:schemeClr val="tx1">
                    <a:lumMod val="75000"/>
                    <a:lumOff val="25000"/>
                  </a:schemeClr>
                </a:solidFill>
                <a:effectLst>
                  <a:outerShdw blurRad="50800" dist="38100" dir="5400000" algn="t" rotWithShape="0">
                    <a:prstClr val="black">
                      <a:alpha val="10000"/>
                    </a:prstClr>
                  </a:outerShdw>
                </a:effectLst>
              </a:rPr>
            </a:br>
            <a:endParaRPr lang="en-US" dirty="0"/>
          </a:p>
        </p:txBody>
      </p:sp>
      <p:sp>
        <p:nvSpPr>
          <p:cNvPr id="54" name="Rounded Rectangle 53"/>
          <p:cNvSpPr/>
          <p:nvPr/>
        </p:nvSpPr>
        <p:spPr>
          <a:xfrm>
            <a:off x="5447714" y="4734630"/>
            <a:ext cx="6237049" cy="795701"/>
          </a:xfrm>
          <a:prstGeom prst="roundRect">
            <a:avLst>
              <a:gd name="adj" fmla="val 3877"/>
            </a:avLst>
          </a:prstGeom>
          <a:gradFill>
            <a:gsLst>
              <a:gs pos="0">
                <a:schemeClr val="bg1">
                  <a:lumMod val="65000"/>
                  <a:alpha val="61000"/>
                </a:schemeClr>
              </a:gs>
              <a:gs pos="78000">
                <a:schemeClr val="bg1">
                  <a:lumMod val="85000"/>
                </a:schemeClr>
              </a:gs>
              <a:gs pos="100000">
                <a:srgbClr val="FFFF00">
                  <a:alpha val="0"/>
                </a:srgbClr>
              </a:gs>
            </a:gsLst>
            <a:lin ang="10800000" scaled="1"/>
          </a:gradFill>
          <a:ln>
            <a:noFill/>
          </a:ln>
          <a:effectLst>
            <a:outerShdw blurRad="25400" dist="38100" dir="4200000" sx="98000" sy="98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85800"/>
            <a:r>
              <a:rPr lang="en-GB" b="1" dirty="0">
                <a:solidFill>
                  <a:schemeClr val="tx1">
                    <a:lumMod val="75000"/>
                    <a:lumOff val="25000"/>
                  </a:schemeClr>
                </a:solidFill>
                <a:effectLst>
                  <a:outerShdw blurRad="50800" dist="38100" dir="5400000" algn="t" rotWithShape="0">
                    <a:prstClr val="black">
                      <a:alpha val="10000"/>
                    </a:prstClr>
                  </a:outerShdw>
                </a:effectLst>
              </a:rPr>
              <a:t>Culture identity assessment, habits, and preferences</a:t>
            </a:r>
            <a:br>
              <a:rPr lang="en-GB" dirty="0">
                <a:solidFill>
                  <a:schemeClr val="tx1">
                    <a:lumMod val="75000"/>
                    <a:lumOff val="25000"/>
                  </a:schemeClr>
                </a:solidFill>
                <a:effectLst>
                  <a:outerShdw blurRad="50800" dist="38100" dir="5400000" algn="t" rotWithShape="0">
                    <a:prstClr val="black">
                      <a:alpha val="10000"/>
                    </a:prstClr>
                  </a:outerShdw>
                </a:effectLst>
              </a:rPr>
            </a:br>
            <a:endParaRPr lang="en-US" dirty="0">
              <a:solidFill>
                <a:schemeClr val="tx1"/>
              </a:solidFill>
              <a:effectLst>
                <a:outerShdw blurRad="50800" dist="38100" dir="5400000" algn="t" rotWithShape="0">
                  <a:prstClr val="black">
                    <a:alpha val="10000"/>
                  </a:prstClr>
                </a:outerShdw>
              </a:effectLst>
            </a:endParaRPr>
          </a:p>
        </p:txBody>
      </p:sp>
      <p:grpSp>
        <p:nvGrpSpPr>
          <p:cNvPr id="70" name="Group 69"/>
          <p:cNvGrpSpPr/>
          <p:nvPr/>
        </p:nvGrpSpPr>
        <p:grpSpPr>
          <a:xfrm>
            <a:off x="2880488" y="71280"/>
            <a:ext cx="3248025" cy="6279557"/>
            <a:chOff x="3175" y="71279"/>
            <a:chExt cx="3248025" cy="6279557"/>
          </a:xfrm>
        </p:grpSpPr>
        <p:sp>
          <p:nvSpPr>
            <p:cNvPr id="69" name="Oval 68"/>
            <p:cNvSpPr/>
            <p:nvPr/>
          </p:nvSpPr>
          <p:spPr>
            <a:xfrm>
              <a:off x="3175" y="71279"/>
              <a:ext cx="3248025" cy="387350"/>
            </a:xfrm>
            <a:prstGeom prst="ellipse">
              <a:avLst/>
            </a:prstGeom>
            <a:gradFill flip="none" rotWithShape="1">
              <a:gsLst>
                <a:gs pos="100000">
                  <a:schemeClr val="bg1">
                    <a:lumMod val="65000"/>
                    <a:alpha val="0"/>
                  </a:schemeClr>
                </a:gs>
                <a:gs pos="23000">
                  <a:schemeClr val="bg1">
                    <a:lumMod val="6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8" name="Group 67"/>
            <p:cNvGrpSpPr/>
            <p:nvPr/>
          </p:nvGrpSpPr>
          <p:grpSpPr>
            <a:xfrm>
              <a:off x="366356" y="236516"/>
              <a:ext cx="2515168" cy="6114320"/>
              <a:chOff x="366356" y="236516"/>
              <a:chExt cx="2515168" cy="6114320"/>
            </a:xfrm>
          </p:grpSpPr>
          <p:grpSp>
            <p:nvGrpSpPr>
              <p:cNvPr id="56" name="Group 55"/>
              <p:cNvGrpSpPr/>
              <p:nvPr/>
            </p:nvGrpSpPr>
            <p:grpSpPr>
              <a:xfrm>
                <a:off x="366356" y="690239"/>
                <a:ext cx="2510193" cy="5660597"/>
                <a:chOff x="366356" y="690239"/>
                <a:chExt cx="2510193" cy="5660597"/>
              </a:xfrm>
            </p:grpSpPr>
            <p:grpSp>
              <p:nvGrpSpPr>
                <p:cNvPr id="8" name="Group 7"/>
                <p:cNvGrpSpPr/>
                <p:nvPr/>
              </p:nvGrpSpPr>
              <p:grpSpPr>
                <a:xfrm>
                  <a:off x="366356" y="4542051"/>
                  <a:ext cx="2510185" cy="1808785"/>
                  <a:chOff x="509231" y="4784495"/>
                  <a:chExt cx="2510185" cy="1808785"/>
                </a:xfrm>
              </p:grpSpPr>
              <p:sp>
                <p:nvSpPr>
                  <p:cNvPr id="12" name="Chevron 11"/>
                  <p:cNvSpPr/>
                  <p:nvPr/>
                </p:nvSpPr>
                <p:spPr>
                  <a:xfrm rot="5572648">
                    <a:off x="859931" y="4433795"/>
                    <a:ext cx="1808785" cy="2510185"/>
                  </a:xfrm>
                  <a:prstGeom prst="chevron">
                    <a:avLst>
                      <a:gd name="adj" fmla="val 41878"/>
                    </a:avLst>
                  </a:prstGeom>
                  <a:gradFill>
                    <a:gsLst>
                      <a:gs pos="0">
                        <a:srgbClr val="0070C0"/>
                      </a:gs>
                      <a:gs pos="100000">
                        <a:srgbClr val="00B0F0"/>
                      </a:gs>
                    </a:gsLst>
                    <a:lin ang="10800000" scaled="0"/>
                  </a:gradFill>
                  <a:ln w="69850">
                    <a:gradFill flip="none" rotWithShape="1">
                      <a:gsLst>
                        <a:gs pos="31000">
                          <a:schemeClr val="bg1">
                            <a:lumMod val="75000"/>
                          </a:schemeClr>
                        </a:gs>
                        <a:gs pos="0">
                          <a:schemeClr val="bg1">
                            <a:lumMod val="95000"/>
                          </a:schemeClr>
                        </a:gs>
                        <a:gs pos="63000">
                          <a:schemeClr val="bg1">
                            <a:lumMod val="95000"/>
                          </a:schemeClr>
                        </a:gs>
                        <a:gs pos="100000">
                          <a:schemeClr val="bg1">
                            <a:lumMod val="7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13" name="Chevron 12"/>
                  <p:cNvSpPr/>
                  <p:nvPr/>
                </p:nvSpPr>
                <p:spPr>
                  <a:xfrm rot="5400000">
                    <a:off x="930574" y="4506851"/>
                    <a:ext cx="1681292" cy="2419266"/>
                  </a:xfrm>
                  <a:prstGeom prst="chevron">
                    <a:avLst>
                      <a:gd name="adj" fmla="val 43485"/>
                    </a:avLst>
                  </a:prstGeom>
                  <a:gradFill>
                    <a:gsLst>
                      <a:gs pos="0">
                        <a:srgbClr val="0070C0"/>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47" name="Chevron 46"/>
                  <p:cNvSpPr/>
                  <p:nvPr/>
                </p:nvSpPr>
                <p:spPr>
                  <a:xfrm rot="5400000">
                    <a:off x="944877" y="4498659"/>
                    <a:ext cx="1667919" cy="2408152"/>
                  </a:xfrm>
                  <a:prstGeom prst="chevron">
                    <a:avLst>
                      <a:gd name="adj" fmla="val 44013"/>
                    </a:avLst>
                  </a:prstGeom>
                  <a:gradFill>
                    <a:gsLst>
                      <a:gs pos="0">
                        <a:srgbClr val="57D3FF"/>
                      </a:gs>
                      <a:gs pos="100000">
                        <a:srgbClr val="FFFF00">
                          <a:alpha val="0"/>
                        </a:srgbClr>
                      </a:gs>
                    </a:gsLst>
                    <a:lin ang="10800000" scaled="0"/>
                  </a:gradFill>
                  <a:ln>
                    <a:noFill/>
                  </a:ln>
                  <a:effectLst>
                    <a:outerShdw blurRad="50800" dist="38100" dir="2700000" algn="tl" rotWithShape="0">
                      <a:srgbClr val="0070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4" name="Rectangle 13"/>
                  <p:cNvSpPr/>
                  <p:nvPr/>
                </p:nvSpPr>
                <p:spPr>
                  <a:xfrm>
                    <a:off x="1553144" y="5686514"/>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5</a:t>
                    </a:r>
                  </a:p>
                </p:txBody>
              </p:sp>
            </p:grpSp>
            <p:grpSp>
              <p:nvGrpSpPr>
                <p:cNvPr id="7" name="Group 6"/>
                <p:cNvGrpSpPr/>
                <p:nvPr/>
              </p:nvGrpSpPr>
              <p:grpSpPr>
                <a:xfrm>
                  <a:off x="366361" y="3507991"/>
                  <a:ext cx="2510182" cy="1808785"/>
                  <a:chOff x="509236" y="3750435"/>
                  <a:chExt cx="2510182" cy="1808785"/>
                </a:xfrm>
              </p:grpSpPr>
              <p:sp>
                <p:nvSpPr>
                  <p:cNvPr id="16" name="Chevron 15"/>
                  <p:cNvSpPr/>
                  <p:nvPr/>
                </p:nvSpPr>
                <p:spPr>
                  <a:xfrm rot="5572648">
                    <a:off x="859934" y="3399737"/>
                    <a:ext cx="1808785" cy="2510182"/>
                  </a:xfrm>
                  <a:prstGeom prst="chevron">
                    <a:avLst>
                      <a:gd name="adj" fmla="val 41878"/>
                    </a:avLst>
                  </a:prstGeom>
                  <a:gradFill>
                    <a:gsLst>
                      <a:gs pos="0">
                        <a:srgbClr val="037303"/>
                      </a:gs>
                      <a:gs pos="100000">
                        <a:srgbClr val="05BA05"/>
                      </a:gs>
                    </a:gsLst>
                    <a:lin ang="10800000" scaled="0"/>
                  </a:gradFill>
                  <a:ln w="69850">
                    <a:gradFill flip="none" rotWithShape="1">
                      <a:gsLst>
                        <a:gs pos="30000">
                          <a:schemeClr val="bg1">
                            <a:lumMod val="95000"/>
                          </a:schemeClr>
                        </a:gs>
                        <a:gs pos="0">
                          <a:schemeClr val="bg1">
                            <a:lumMod val="75000"/>
                          </a:schemeClr>
                        </a:gs>
                        <a:gs pos="63000">
                          <a:schemeClr val="bg1">
                            <a:lumMod val="75000"/>
                          </a:schemeClr>
                        </a:gs>
                        <a:gs pos="100000">
                          <a:schemeClr val="bg1">
                            <a:lumMod val="9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17" name="Chevron 16"/>
                  <p:cNvSpPr/>
                  <p:nvPr/>
                </p:nvSpPr>
                <p:spPr>
                  <a:xfrm rot="5400000">
                    <a:off x="932634" y="3462836"/>
                    <a:ext cx="1681292" cy="2419266"/>
                  </a:xfrm>
                  <a:prstGeom prst="chevron">
                    <a:avLst>
                      <a:gd name="adj" fmla="val 43485"/>
                    </a:avLst>
                  </a:prstGeom>
                  <a:gradFill>
                    <a:gsLst>
                      <a:gs pos="0">
                        <a:srgbClr val="037303"/>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46" name="Chevron 45"/>
                  <p:cNvSpPr/>
                  <p:nvPr/>
                </p:nvSpPr>
                <p:spPr>
                  <a:xfrm rot="5400000">
                    <a:off x="933764" y="3471704"/>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92D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ectangle 17"/>
                  <p:cNvSpPr/>
                  <p:nvPr/>
                </p:nvSpPr>
                <p:spPr>
                  <a:xfrm>
                    <a:off x="1544091" y="4630288"/>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4</a:t>
                    </a:r>
                  </a:p>
                </p:txBody>
              </p:sp>
            </p:grpSp>
            <p:grpSp>
              <p:nvGrpSpPr>
                <p:cNvPr id="6" name="Group 5"/>
                <p:cNvGrpSpPr/>
                <p:nvPr/>
              </p:nvGrpSpPr>
              <p:grpSpPr>
                <a:xfrm>
                  <a:off x="366364" y="2460046"/>
                  <a:ext cx="2510185" cy="1808785"/>
                  <a:chOff x="509239" y="2702490"/>
                  <a:chExt cx="2510185" cy="1808785"/>
                </a:xfrm>
              </p:grpSpPr>
              <p:sp>
                <p:nvSpPr>
                  <p:cNvPr id="19" name="Chevron 18"/>
                  <p:cNvSpPr/>
                  <p:nvPr/>
                </p:nvSpPr>
                <p:spPr>
                  <a:xfrm rot="5572648">
                    <a:off x="859939" y="2351790"/>
                    <a:ext cx="1808785" cy="2510185"/>
                  </a:xfrm>
                  <a:prstGeom prst="chevron">
                    <a:avLst>
                      <a:gd name="adj" fmla="val 41878"/>
                    </a:avLst>
                  </a:prstGeom>
                  <a:gradFill>
                    <a:gsLst>
                      <a:gs pos="0">
                        <a:srgbClr val="C00000"/>
                      </a:gs>
                      <a:gs pos="100000">
                        <a:srgbClr val="FF0000"/>
                      </a:gs>
                    </a:gsLst>
                    <a:lin ang="10800000" scaled="0"/>
                  </a:gradFill>
                  <a:ln w="69850">
                    <a:gradFill flip="none" rotWithShape="1">
                      <a:gsLst>
                        <a:gs pos="30000">
                          <a:schemeClr val="bg1">
                            <a:lumMod val="75000"/>
                          </a:schemeClr>
                        </a:gs>
                        <a:gs pos="0">
                          <a:schemeClr val="bg1">
                            <a:lumMod val="95000"/>
                          </a:schemeClr>
                        </a:gs>
                        <a:gs pos="63000">
                          <a:schemeClr val="bg1">
                            <a:lumMod val="95000"/>
                          </a:schemeClr>
                        </a:gs>
                        <a:gs pos="100000">
                          <a:schemeClr val="bg1">
                            <a:lumMod val="7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lumMod val="50000"/>
                          </a:schemeClr>
                        </a:solidFill>
                        <a:prstDash val="solid"/>
                      </a:ln>
                      <a:solidFill>
                        <a:schemeClr val="bg1"/>
                      </a:solidFill>
                      <a:effectLst>
                        <a:outerShdw blurRad="50800" dist="38100" dir="5400000" algn="t" rotWithShape="0">
                          <a:schemeClr val="tx1">
                            <a:lumMod val="65000"/>
                            <a:lumOff val="35000"/>
                            <a:alpha val="96000"/>
                          </a:schemeClr>
                        </a:outerShdw>
                      </a:effectLst>
                      <a:latin typeface="Arial Black" pitchFamily="34" charset="0"/>
                      <a:ea typeface="Verdana" pitchFamily="34" charset="0"/>
                      <a:cs typeface="Arial" pitchFamily="34" charset="0"/>
                    </a:endParaRPr>
                  </a:p>
                </p:txBody>
              </p:sp>
              <p:sp>
                <p:nvSpPr>
                  <p:cNvPr id="21" name="Chevron 20"/>
                  <p:cNvSpPr/>
                  <p:nvPr/>
                </p:nvSpPr>
                <p:spPr>
                  <a:xfrm rot="5400000">
                    <a:off x="926284" y="2421436"/>
                    <a:ext cx="1681292" cy="2419266"/>
                  </a:xfrm>
                  <a:prstGeom prst="chevron">
                    <a:avLst>
                      <a:gd name="adj" fmla="val 43485"/>
                    </a:avLst>
                  </a:prstGeom>
                  <a:gradFill>
                    <a:gsLst>
                      <a:gs pos="0">
                        <a:srgbClr val="C00000"/>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48" name="Chevron 47"/>
                  <p:cNvSpPr/>
                  <p:nvPr/>
                </p:nvSpPr>
                <p:spPr>
                  <a:xfrm rot="5400000">
                    <a:off x="944877" y="2423856"/>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5" name="Rectangle 44"/>
                  <p:cNvSpPr/>
                  <p:nvPr/>
                </p:nvSpPr>
                <p:spPr>
                  <a:xfrm>
                    <a:off x="1553144" y="3617464"/>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3</a:t>
                    </a:r>
                  </a:p>
                </p:txBody>
              </p:sp>
            </p:grpSp>
            <p:grpSp>
              <p:nvGrpSpPr>
                <p:cNvPr id="5" name="Group 4"/>
                <p:cNvGrpSpPr/>
                <p:nvPr/>
              </p:nvGrpSpPr>
              <p:grpSpPr>
                <a:xfrm>
                  <a:off x="366360" y="1422892"/>
                  <a:ext cx="2510183" cy="1808785"/>
                  <a:chOff x="509235" y="1665336"/>
                  <a:chExt cx="2510183" cy="1808785"/>
                </a:xfrm>
              </p:grpSpPr>
              <p:grpSp>
                <p:nvGrpSpPr>
                  <p:cNvPr id="23" name="Group 22"/>
                  <p:cNvGrpSpPr/>
                  <p:nvPr/>
                </p:nvGrpSpPr>
                <p:grpSpPr>
                  <a:xfrm>
                    <a:off x="509235" y="1665336"/>
                    <a:ext cx="2510183" cy="1808785"/>
                    <a:chOff x="509235" y="1520488"/>
                    <a:chExt cx="2510183" cy="1808785"/>
                  </a:xfrm>
                </p:grpSpPr>
                <p:sp>
                  <p:nvSpPr>
                    <p:cNvPr id="24" name="Chevron 23"/>
                    <p:cNvSpPr/>
                    <p:nvPr/>
                  </p:nvSpPr>
                  <p:spPr>
                    <a:xfrm rot="5572648">
                      <a:off x="859934" y="1169789"/>
                      <a:ext cx="1808785" cy="2510183"/>
                    </a:xfrm>
                    <a:prstGeom prst="chevron">
                      <a:avLst>
                        <a:gd name="adj" fmla="val 41878"/>
                      </a:avLst>
                    </a:prstGeom>
                    <a:gradFill>
                      <a:gsLst>
                        <a:gs pos="0">
                          <a:srgbClr val="FA9706"/>
                        </a:gs>
                        <a:gs pos="100000">
                          <a:srgbClr val="FFC000"/>
                        </a:gs>
                      </a:gsLst>
                      <a:lin ang="10800000" scaled="0"/>
                    </a:gradFill>
                    <a:ln w="69850">
                      <a:gradFill flip="none" rotWithShape="1">
                        <a:gsLst>
                          <a:gs pos="30000">
                            <a:schemeClr val="bg1">
                              <a:lumMod val="95000"/>
                            </a:schemeClr>
                          </a:gs>
                          <a:gs pos="0">
                            <a:schemeClr val="bg1">
                              <a:lumMod val="75000"/>
                            </a:schemeClr>
                          </a:gs>
                          <a:gs pos="63000">
                            <a:schemeClr val="bg1">
                              <a:lumMod val="75000"/>
                            </a:schemeClr>
                          </a:gs>
                          <a:gs pos="100000">
                            <a:schemeClr val="bg1">
                              <a:lumMod val="95000"/>
                            </a:schemeClr>
                          </a:gs>
                        </a:gsLst>
                        <a:lin ang="0" scaled="1"/>
                        <a:tileRect/>
                      </a:grad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32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26" name="Chevron 25"/>
                    <p:cNvSpPr/>
                    <p:nvPr/>
                  </p:nvSpPr>
                  <p:spPr>
                    <a:xfrm rot="5400000">
                      <a:off x="926284" y="1228838"/>
                      <a:ext cx="1681292" cy="2419266"/>
                    </a:xfrm>
                    <a:prstGeom prst="chevron">
                      <a:avLst>
                        <a:gd name="adj" fmla="val 43485"/>
                      </a:avLst>
                    </a:prstGeom>
                    <a:gradFill>
                      <a:gsLst>
                        <a:gs pos="0">
                          <a:schemeClr val="accent6">
                            <a:lumMod val="75000"/>
                          </a:schemeClr>
                        </a:gs>
                        <a:gs pos="85000">
                          <a:srgbClr val="FFFF00">
                            <a:alpha val="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grpSp>
              <p:sp>
                <p:nvSpPr>
                  <p:cNvPr id="38" name="Chevron 37"/>
                  <p:cNvSpPr/>
                  <p:nvPr/>
                </p:nvSpPr>
                <p:spPr>
                  <a:xfrm rot="5400000">
                    <a:off x="935824" y="1375450"/>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C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2" name="Rectangle 41"/>
                  <p:cNvSpPr/>
                  <p:nvPr/>
                </p:nvSpPr>
                <p:spPr>
                  <a:xfrm>
                    <a:off x="1564224" y="2542048"/>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2</a:t>
                    </a:r>
                  </a:p>
                </p:txBody>
              </p:sp>
            </p:grpSp>
            <p:sp>
              <p:nvSpPr>
                <p:cNvPr id="30" name="Chevron 29"/>
                <p:cNvSpPr/>
                <p:nvPr/>
              </p:nvSpPr>
              <p:spPr>
                <a:xfrm rot="5400000">
                  <a:off x="1062657" y="419333"/>
                  <a:ext cx="1236838" cy="1778650"/>
                </a:xfrm>
                <a:prstGeom prst="chevron">
                  <a:avLst>
                    <a:gd name="adj" fmla="val 38739"/>
                  </a:avLst>
                </a:prstGeom>
                <a:noFill/>
                <a:ln>
                  <a:noFill/>
                </a:ln>
                <a:effectLst>
                  <a:outerShdw blurRad="50800" dist="38100" dir="5400000" algn="t" rotWithShape="0">
                    <a:prstClr val="black">
                      <a:alpha val="40000"/>
                    </a:prstClr>
                  </a:outerShdw>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grpSp>
          <p:grpSp>
            <p:nvGrpSpPr>
              <p:cNvPr id="67" name="Group 66"/>
              <p:cNvGrpSpPr/>
              <p:nvPr/>
            </p:nvGrpSpPr>
            <p:grpSpPr>
              <a:xfrm>
                <a:off x="371344" y="236516"/>
                <a:ext cx="2510180" cy="1955195"/>
                <a:chOff x="2876419" y="61772"/>
                <a:chExt cx="2510180" cy="1955195"/>
              </a:xfrm>
              <a:effectLst>
                <a:outerShdw blurRad="50800" dist="38100" dir="5400000" algn="t" rotWithShape="0">
                  <a:prstClr val="black">
                    <a:alpha val="40000"/>
                  </a:prstClr>
                </a:outerShdw>
              </a:effectLst>
            </p:grpSpPr>
            <p:grpSp>
              <p:nvGrpSpPr>
                <p:cNvPr id="65" name="Group 64"/>
                <p:cNvGrpSpPr/>
                <p:nvPr/>
              </p:nvGrpSpPr>
              <p:grpSpPr>
                <a:xfrm>
                  <a:off x="2876419" y="61772"/>
                  <a:ext cx="2510180" cy="1955195"/>
                  <a:chOff x="2876419" y="61772"/>
                  <a:chExt cx="2510180" cy="1955195"/>
                </a:xfrm>
              </p:grpSpPr>
              <p:sp>
                <p:nvSpPr>
                  <p:cNvPr id="57" name="Pentagon 56"/>
                  <p:cNvSpPr/>
                  <p:nvPr/>
                </p:nvSpPr>
                <p:spPr>
                  <a:xfrm rot="5572648">
                    <a:off x="3153911" y="-215720"/>
                    <a:ext cx="1955195" cy="2510180"/>
                  </a:xfrm>
                  <a:prstGeom prst="homePlate">
                    <a:avLst>
                      <a:gd name="adj" fmla="val 38943"/>
                    </a:avLst>
                  </a:prstGeom>
                  <a:gradFill>
                    <a:gsLst>
                      <a:gs pos="0">
                        <a:srgbClr val="FCEB0A"/>
                      </a:gs>
                      <a:gs pos="100000">
                        <a:srgbClr val="FFFF00"/>
                      </a:gs>
                    </a:gsLst>
                    <a:lin ang="10800000" scaled="0"/>
                  </a:gradFill>
                  <a:ln w="69850">
                    <a:gradFill flip="none" rotWithShape="1">
                      <a:gsLst>
                        <a:gs pos="63000">
                          <a:schemeClr val="bg1">
                            <a:lumMod val="75000"/>
                          </a:schemeClr>
                        </a:gs>
                        <a:gs pos="30800">
                          <a:schemeClr val="bg1">
                            <a:lumMod val="95000"/>
                          </a:schemeClr>
                        </a:gs>
                        <a:gs pos="0">
                          <a:schemeClr val="bg1">
                            <a:lumMod val="75000"/>
                          </a:schemeClr>
                        </a:gs>
                        <a:gs pos="100000">
                          <a:schemeClr val="bg1">
                            <a:lumMod val="95000"/>
                          </a:schemeClr>
                        </a:gs>
                      </a:gsLst>
                      <a:lin ang="0" scaled="1"/>
                      <a:tileRect/>
                    </a:gradFill>
                  </a:ln>
                  <a:effectLst/>
                  <a:scene3d>
                    <a:camera prst="perspectiveAbove" fov="2400000">
                      <a:rot lat="21594000" lon="21594000" rev="180000"/>
                    </a:camera>
                    <a:lightRig rig="threePt" dir="t"/>
                  </a:scene3d>
                  <a:sp3d extrusionH="323850" prstMaterial="matte">
                    <a:bevelT w="88900"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0" rIns="0" bIns="0" numCol="1" spcCol="0" rtlCol="0" fromWordArt="0" anchor="t" anchorCtr="1" forceAA="0" compatLnSpc="1">
                    <a:prstTxWarp prst="textNoShape">
                      <a:avLst/>
                    </a:prstTxWarp>
                    <a:noAutofit/>
                    <a:sp3d extrusionH="57150" prstMaterial="flat">
                      <a:bevelT w="38100" h="0" prst="relaxedInset"/>
                      <a:extrusionClr>
                        <a:schemeClr val="bg2">
                          <a:lumMod val="25000"/>
                        </a:schemeClr>
                      </a:extrusionClr>
                    </a:sp3d>
                  </a:bodyPr>
                  <a:lstStyle/>
                  <a:p>
                    <a:pPr algn="ctr"/>
                    <a:endParaRPr lang="en-GB" sz="1100" dirty="0">
                      <a:ln w="1841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Arial Black" pitchFamily="34" charset="0"/>
                      <a:ea typeface="Verdana" pitchFamily="34" charset="0"/>
                      <a:cs typeface="Arial" pitchFamily="34" charset="0"/>
                    </a:endParaRPr>
                  </a:p>
                </p:txBody>
              </p:sp>
              <p:sp>
                <p:nvSpPr>
                  <p:cNvPr id="62" name="Chevron 61"/>
                  <p:cNvSpPr/>
                  <p:nvPr/>
                </p:nvSpPr>
                <p:spPr>
                  <a:xfrm rot="5400000">
                    <a:off x="3300189" y="-75577"/>
                    <a:ext cx="1681292" cy="2419266"/>
                  </a:xfrm>
                  <a:prstGeom prst="chevron">
                    <a:avLst>
                      <a:gd name="adj" fmla="val 43485"/>
                    </a:avLst>
                  </a:prstGeom>
                  <a:gradFill>
                    <a:gsLst>
                      <a:gs pos="0">
                        <a:srgbClr val="FFED01"/>
                      </a:gs>
                      <a:gs pos="62000">
                        <a:srgbClr val="FFFF00">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bg1"/>
                        </a:solidFill>
                      </a:ln>
                      <a:solidFill>
                        <a:schemeClr val="bg1"/>
                      </a:solidFill>
                      <a:effectLst>
                        <a:outerShdw blurRad="63500" sx="102000" sy="102000" algn="ctr" rotWithShape="0">
                          <a:schemeClr val="tx1">
                            <a:lumMod val="65000"/>
                            <a:lumOff val="35000"/>
                          </a:schemeClr>
                        </a:outerShdw>
                      </a:effectLst>
                    </a:endParaRPr>
                  </a:p>
                </p:txBody>
              </p:sp>
              <p:sp>
                <p:nvSpPr>
                  <p:cNvPr id="64" name="Chevron 63"/>
                  <p:cNvSpPr/>
                  <p:nvPr/>
                </p:nvSpPr>
                <p:spPr>
                  <a:xfrm rot="5400000">
                    <a:off x="3305406" y="-86231"/>
                    <a:ext cx="1667919" cy="2408152"/>
                  </a:xfrm>
                  <a:prstGeom prst="chevron">
                    <a:avLst>
                      <a:gd name="adj" fmla="val 44013"/>
                    </a:avLst>
                  </a:prstGeom>
                  <a:gradFill>
                    <a:gsLst>
                      <a:gs pos="0">
                        <a:srgbClr val="FFFEE5">
                          <a:alpha val="70000"/>
                        </a:srgbClr>
                      </a:gs>
                      <a:gs pos="100000">
                        <a:srgbClr val="FFFF00">
                          <a:alpha val="0"/>
                        </a:srgbClr>
                      </a:gs>
                    </a:gsLst>
                    <a:lin ang="10800000" scaled="0"/>
                  </a:gradFill>
                  <a:ln>
                    <a:noFill/>
                  </a:ln>
                  <a:effectLst>
                    <a:outerShdw blurRad="50800" dist="38100" dir="2700000" algn="tl" rotWithShape="0">
                      <a:srgbClr val="FFF30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66" name="Rectangle 65"/>
                <p:cNvSpPr/>
                <p:nvPr/>
              </p:nvSpPr>
              <p:spPr>
                <a:xfrm>
                  <a:off x="3890209" y="650311"/>
                  <a:ext cx="418704" cy="646331"/>
                </a:xfrm>
                <a:prstGeom prst="rect">
                  <a:avLst/>
                </a:prstGeom>
                <a:ln>
                  <a:noFill/>
                </a:ln>
              </p:spPr>
              <p:txBody>
                <a:bodyPr wrap="none">
                  <a:spAutoFit/>
                </a:bodyPr>
                <a:lstStyle/>
                <a:p>
                  <a:pPr algn="ctr"/>
                  <a:r>
                    <a:rPr lang="en-GB" sz="3600" b="1" dirty="0">
                      <a:ln w="3175" cmpd="sng">
                        <a:solidFill>
                          <a:schemeClr val="bg1"/>
                        </a:solidFill>
                        <a:prstDash val="solid"/>
                      </a:ln>
                      <a:solidFill>
                        <a:schemeClr val="bg1"/>
                      </a:solidFill>
                      <a:effectLst>
                        <a:outerShdw blurRad="63500" sx="102000" sy="102000" algn="ctr" rotWithShape="0">
                          <a:schemeClr val="tx1">
                            <a:lumMod val="65000"/>
                            <a:lumOff val="35000"/>
                          </a:schemeClr>
                        </a:outerShdw>
                      </a:effectLst>
                      <a:latin typeface="+mj-lt"/>
                      <a:ea typeface="Verdana" pitchFamily="34" charset="0"/>
                      <a:cs typeface="Arial" pitchFamily="34" charset="0"/>
                    </a:rPr>
                    <a:t>1</a:t>
                  </a:r>
                </a:p>
              </p:txBody>
            </p:sp>
          </p:grpSp>
        </p:grpSp>
      </p:grpSp>
      <p:sp>
        <p:nvSpPr>
          <p:cNvPr id="41" name="TextBox 40">
            <a:extLst>
              <a:ext uri="{FF2B5EF4-FFF2-40B4-BE49-F238E27FC236}">
                <a16:creationId xmlns:a16="http://schemas.microsoft.com/office/drawing/2014/main" id="{1D6759F0-A68F-E047-B2FD-18A1805EEABC}"/>
              </a:ext>
            </a:extLst>
          </p:cNvPr>
          <p:cNvSpPr txBox="1"/>
          <p:nvPr/>
        </p:nvSpPr>
        <p:spPr>
          <a:xfrm>
            <a:off x="125299" y="544336"/>
            <a:ext cx="2948940" cy="548099"/>
          </a:xfrm>
          <a:prstGeom prst="rect">
            <a:avLst/>
          </a:prstGeom>
          <a:noFill/>
        </p:spPr>
        <p:txBody>
          <a:bodyPr wrap="square">
            <a:spAutoFit/>
          </a:bodyPr>
          <a:lstStyle/>
          <a:p>
            <a:pPr algn="ctr">
              <a:lnSpc>
                <a:spcPct val="80000"/>
              </a:lnSpc>
            </a:pPr>
            <a:r>
              <a:rPr lang="en-US" dirty="0">
                <a:latin typeface="Avenir Book" panose="02000503020000020003" pitchFamily="2" charset="0"/>
              </a:rPr>
              <a:t>Culturally Competent</a:t>
            </a:r>
          </a:p>
          <a:p>
            <a:pPr algn="ctr">
              <a:lnSpc>
                <a:spcPct val="80000"/>
              </a:lnSpc>
            </a:pPr>
            <a:r>
              <a:rPr lang="en-US" dirty="0">
                <a:latin typeface="Avenir Book" panose="02000503020000020003" pitchFamily="2" charset="0"/>
              </a:rPr>
              <a:t>Social Robot</a:t>
            </a:r>
          </a:p>
        </p:txBody>
      </p:sp>
      <p:sp>
        <p:nvSpPr>
          <p:cNvPr id="43" name="TextBox 42">
            <a:extLst>
              <a:ext uri="{FF2B5EF4-FFF2-40B4-BE49-F238E27FC236}">
                <a16:creationId xmlns:a16="http://schemas.microsoft.com/office/drawing/2014/main" id="{40859CF5-0C08-8B47-B02E-AF2565A1F88F}"/>
              </a:ext>
            </a:extLst>
          </p:cNvPr>
          <p:cNvSpPr txBox="1"/>
          <p:nvPr/>
        </p:nvSpPr>
        <p:spPr>
          <a:xfrm>
            <a:off x="-511809" y="1249840"/>
            <a:ext cx="4170218" cy="261610"/>
          </a:xfrm>
          <a:prstGeom prst="rect">
            <a:avLst/>
          </a:prstGeom>
          <a:noFill/>
        </p:spPr>
        <p:txBody>
          <a:bodyPr wrap="square" rtlCol="0">
            <a:spAutoFit/>
          </a:bodyPr>
          <a:lstStyle/>
          <a:p>
            <a:pPr algn="ctr"/>
            <a:r>
              <a:rPr lang="en-US" sz="1100" dirty="0">
                <a:solidFill>
                  <a:schemeClr val="bg1">
                    <a:lumMod val="50000"/>
                  </a:schemeClr>
                </a:solidFill>
                <a:latin typeface="Calibri" panose="020F0502020204030204" pitchFamily="34" charset="0"/>
                <a:cs typeface="Calibri" panose="020F0502020204030204" pitchFamily="34" charset="0"/>
              </a:rPr>
              <a:t>{Bruno et al, 2017}</a:t>
            </a:r>
          </a:p>
        </p:txBody>
      </p:sp>
    </p:spTree>
    <p:extLst>
      <p:ext uri="{BB962C8B-B14F-4D97-AF65-F5344CB8AC3E}">
        <p14:creationId xmlns:p14="http://schemas.microsoft.com/office/powerpoint/2010/main" val="37086060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170435</TotalTime>
  <Words>1493</Words>
  <Application>Microsoft Macintosh PowerPoint</Application>
  <PresentationFormat>Widescreen</PresentationFormat>
  <Paragraphs>197</Paragraphs>
  <Slides>35</Slides>
  <Notes>24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Arial</vt:lpstr>
      <vt:lpstr>Arial Black</vt:lpstr>
      <vt:lpstr>Avenir Book</vt:lpstr>
      <vt:lpstr>Calibri</vt:lpstr>
      <vt:lpstr>Eurostile</vt:lpstr>
      <vt:lpstr>Nimbus sans</vt:lpstr>
      <vt:lpstr>Nunito</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Selected Publications</vt:lpstr>
      <vt:lpstr>PowerPoint Presentation</vt:lpstr>
      <vt:lpstr>Adedayo Akinade  Benjamin Rosman (PI) Birhanu Shimelis Girma Clifford Osano Daniel Barros David Vernon (PI) Eyerusalem Birhan Heran Equbay Ibrahim Jimoh </vt:lpstr>
      <vt:lpstr>Thanks to our collaborators  Dr. Pravesh Ranchod  &amp;  Prof. Benjamin Rosman</vt:lpstr>
      <vt:lpstr> This work was carried out as part of the  African Engineering and Technology Network (Afretec)  Afretec is managed by Carnegie Mellon University Africa  and receives financial support from the Mastercard Foundation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Breaking Barriers Webinar</dc:title>
  <dc:subject/>
  <dc:creator>David Vernon</dc:creator>
  <cp:keywords/>
  <dc:description/>
  <cp:lastModifiedBy>David Vernon</cp:lastModifiedBy>
  <cp:revision>1495</cp:revision>
  <cp:lastPrinted>2025-02-24T07:31:48Z</cp:lastPrinted>
  <dcterms:created xsi:type="dcterms:W3CDTF">2017-01-14T05:54:06Z</dcterms:created>
  <dcterms:modified xsi:type="dcterms:W3CDTF">2025-06-05T06:37:17Z</dcterms:modified>
  <cp:category/>
</cp:coreProperties>
</file>